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85" r:id="rId3"/>
    <p:sldId id="266" r:id="rId4"/>
    <p:sldId id="286" r:id="rId5"/>
    <p:sldId id="257" r:id="rId6"/>
    <p:sldId id="267" r:id="rId7"/>
    <p:sldId id="269" r:id="rId8"/>
    <p:sldId id="268" r:id="rId9"/>
    <p:sldId id="276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61A"/>
    <a:srgbClr val="6E0300"/>
    <a:srgbClr val="FC6A3F"/>
    <a:srgbClr val="C10243"/>
    <a:srgbClr val="A80722"/>
    <a:srgbClr val="FF0053"/>
    <a:srgbClr val="2D94DE"/>
    <a:srgbClr val="FBD112"/>
    <a:srgbClr val="000000"/>
    <a:srgbClr val="0A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57" d="100"/>
          <a:sy n="57" d="100"/>
        </p:scale>
        <p:origin x="534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70A907-B9B8-4DCE-9C24-0DED9C61A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CEF5AE-444B-4AD0-B953-27C1AB297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911EA9-4300-46E0-A0E5-E1CCC3786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075135-7D7D-4BC7-B698-C818D799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FAFE40-ACEE-458F-B4BF-D30BF9E5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4361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FE198-27AD-4C69-B881-13D1795AB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590FF3-E98F-4662-851C-502F50FBA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6EA5CB-B614-424E-AF03-8FD455A2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11252F-DCA7-44DA-AF3C-85EECE10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538F4E-9130-4F7D-97EA-AC43192D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839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A35B59-D575-4EFC-8B0D-ABF302A923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F5DFD3-BBC5-4B44-AE42-F72AB85C3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2A03BF-991C-45C6-BD68-0EF5A5BA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011B73-56AB-41F6-B1CF-EA49EA4BF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B35569-F92C-40C5-8784-B895297E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4523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61630C-6580-48DD-B8BC-6268F548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525745-3407-4C88-8243-9425FCF97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A6D46B-1368-4A60-953C-FE064ADD7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AAFB66-9169-4920-A6D3-4CA8CB87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1AD7DA-58DF-4EAC-85A2-8C98685C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4174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429CA-BCFB-4ECE-8D9B-7D4C90D87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3E489C-FBAC-468F-A38D-AE5C36181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F37BBD-36E2-4A0B-9EE1-4C5B6888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72B91F-9CB8-4033-B1CF-F93A330E3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F15E3C-F3B4-47E5-9A43-56E6F45FD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019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FF4774-EDA7-47BE-82BC-ED060F0E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61E6EB-2824-40F7-806E-A458267B5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3D9F3A-8B03-4FB1-A3A5-768CDF199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338D0D-582A-4BF8-B79A-69CD917C0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4157FC-F3C1-48F8-A930-BB9E1CB8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DD4F24-D1A6-48EF-8E54-C27A6D73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526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E3AF7-66FC-4E8B-BE1D-5362E976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B97B3E-0DE5-4249-8002-75CA287B7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4232A3-1180-4C80-A15E-EC2188335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A8CC34-9164-4A25-8BF4-35E134EC4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1E8BEBC-ACE7-4301-AE03-97D50E543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3150770-708D-46D6-B4BB-2F47A71B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14C8AB6-1AF5-419B-AAEB-1201B68A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7432377-C6F7-4891-969B-531E9640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963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C1AE8-5C6F-4AAB-B1E2-73B47F3D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78CDAF-3DD7-4C77-A954-6A072945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C81F95-D050-4E34-B210-CA6BE5EA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DFC3332-0C69-438A-9225-960245F46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976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70CB7D-0FDC-4C81-9018-54737DD6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CB25722-FA25-48C7-AE7C-81706D8E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5AE8F9-27CD-43DB-8351-4DFCB5B00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998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7EF6E-A456-494F-A035-EEF617A9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620D37-0429-46E1-A0CD-C5DC0A739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248231-9252-40BC-AEEE-5EFB46C6C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168DEA-8221-495E-BB07-A8B0940C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897F88-4D1F-49F3-9B1B-3E5D00C3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8127F2-3FFA-4CF9-AA0A-80E8343C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993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B9179-0C7E-4268-913C-71323404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215513B-DF20-46F6-8A12-D2CCF4146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4BA519-B9E6-4D6C-8E83-F3FD91AE1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E1B25B-34EF-4FBA-9F41-7303EEEA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DF5D5C-36CD-4874-936B-30B4D5C06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A21E79-8CB0-41C7-A565-2DA957D1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951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C193729-89B4-4304-A7CF-83C9B43C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3C5554-F831-4DE0-B947-1933218D0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C3D292-74C6-4404-A5C1-3F91D196F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473B7-81CA-4069-AD6C-955E94096D61}" type="datetimeFigureOut">
              <a:rPr lang="es-CL" smtClean="0"/>
              <a:t>09-05-2018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24CB26-BBB3-4A4A-AB6B-C8BE1C082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9D41A7-042F-49B8-8216-52A262338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DBEC6-BD29-4B55-BD5D-998B9E9744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252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4389" t="22154" r="36941" b="1432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2801935" y="2461843"/>
            <a:ext cx="6198464" cy="2308324"/>
            <a:chOff x="709950" y="2551637"/>
            <a:chExt cx="5122697" cy="2308324"/>
          </a:xfrm>
        </p:grpSpPr>
        <p:sp>
          <p:nvSpPr>
            <p:cNvPr id="4" name="Rectángulo 3"/>
            <p:cNvSpPr/>
            <p:nvPr/>
          </p:nvSpPr>
          <p:spPr>
            <a:xfrm>
              <a:off x="938822" y="4219269"/>
              <a:ext cx="4664952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dist"/>
              <a:r>
                <a:rPr lang="es-ES" sz="2000" i="1" dirty="0">
                  <a:effectLst>
                    <a:outerShdw blurRad="111125" sx="102000" sy="102000" algn="ctr" rotWithShape="0">
                      <a:prstClr val="black">
                        <a:alpha val="40000"/>
                      </a:prstClr>
                    </a:outerShdw>
                  </a:effectLst>
                </a:rPr>
                <a:t>CERRANDO LA BRECHA </a:t>
              </a:r>
            </a:p>
          </p:txBody>
        </p:sp>
        <p:sp>
          <p:nvSpPr>
            <p:cNvPr id="3" name="Rectángulo 2"/>
            <p:cNvSpPr/>
            <p:nvPr/>
          </p:nvSpPr>
          <p:spPr>
            <a:xfrm>
              <a:off x="709950" y="2551637"/>
              <a:ext cx="5122697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4800" b="1" dirty="0">
                  <a:effectLst>
                    <a:outerShdw blurRad="111125" sx="102000" sy="102000" algn="ctr" rotWithShape="0">
                      <a:prstClr val="black">
                        <a:alpha val="40000"/>
                      </a:prstClr>
                    </a:outerShdw>
                  </a:effectLst>
                </a:rPr>
                <a:t>“EL FUTURO EN NUESTRAS MANOS”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5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 flipH="1">
            <a:off x="-1" y="0"/>
            <a:ext cx="12191999" cy="6858000"/>
            <a:chOff x="-2830687" y="-1"/>
            <a:chExt cx="12341504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r="9210" b="9210"/>
            <a:stretch/>
          </p:blipFill>
          <p:spPr>
            <a:xfrm>
              <a:off x="-2830687" y="-1"/>
              <a:ext cx="9365754" cy="6858000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6495708" y="-1"/>
              <a:ext cx="3015109" cy="6858000"/>
            </a:xfrm>
            <a:prstGeom prst="rect">
              <a:avLst/>
            </a:prstGeom>
            <a:solidFill>
              <a:srgbClr val="0A0A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ángulo 5"/>
            <p:cNvSpPr/>
            <p:nvPr/>
          </p:nvSpPr>
          <p:spPr>
            <a:xfrm rot="20627695">
              <a:off x="4790247" y="399760"/>
              <a:ext cx="3015109" cy="3368500"/>
            </a:xfrm>
            <a:prstGeom prst="rect">
              <a:avLst/>
            </a:prstGeom>
            <a:solidFill>
              <a:srgbClr val="0A0A0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 rot="20977347">
              <a:off x="2946585" y="2224956"/>
              <a:ext cx="2143497" cy="29845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7"/>
            <p:cNvSpPr/>
            <p:nvPr/>
          </p:nvSpPr>
          <p:spPr>
            <a:xfrm rot="20977347">
              <a:off x="2847087" y="3618112"/>
              <a:ext cx="2081083" cy="16051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7F5C4AD-B930-4DCA-8ABD-990950FFA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560" y="416841"/>
            <a:ext cx="4572000" cy="834028"/>
          </a:xfrm>
        </p:spPr>
        <p:txBody>
          <a:bodyPr>
            <a:normAutofit/>
          </a:bodyPr>
          <a:lstStyle/>
          <a:p>
            <a:pPr algn="dist"/>
            <a:r>
              <a:rPr lang="es-CL" sz="4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CONTEXTO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116ED0-01C0-4B76-95B7-14B25E52A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365" y="1721128"/>
            <a:ext cx="5772881" cy="382889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endParaRPr lang="es-CL" sz="16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3600" dirty="0">
                <a:solidFill>
                  <a:schemeClr val="bg1"/>
                </a:solidFill>
              </a:rPr>
              <a:t>El mundo está siendo privado de un gran recurso sin explotar: </a:t>
            </a:r>
            <a:r>
              <a:rPr lang="es-CL" sz="3600" b="1" dirty="0">
                <a:solidFill>
                  <a:schemeClr val="bg1"/>
                </a:solidFill>
              </a:rPr>
              <a:t>las mujeres.</a:t>
            </a:r>
          </a:p>
          <a:p>
            <a:pPr algn="l">
              <a:lnSpc>
                <a:spcPct val="100000"/>
              </a:lnSpc>
            </a:pPr>
            <a:endParaRPr lang="es-C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9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eta Redes red interconectado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07922" y="3683081"/>
            <a:ext cx="5688302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s-CL" sz="4000" dirty="0">
                <a:solidFill>
                  <a:srgbClr val="FFFFFF"/>
                </a:solidFill>
                <a:effectLst>
                  <a:outerShdw blurRad="111125" dist="76200" dir="5400000" algn="t" rotWithShape="0">
                    <a:prstClr val="black">
                      <a:alpha val="78000"/>
                    </a:prstClr>
                  </a:outerShdw>
                </a:effectLst>
              </a:rPr>
              <a:t>La organización</a:t>
            </a:r>
          </a:p>
          <a:p>
            <a:pPr algn="r">
              <a:lnSpc>
                <a:spcPct val="90000"/>
              </a:lnSpc>
            </a:pPr>
            <a:r>
              <a:rPr lang="es-CL" sz="5400" b="1" i="1" dirty="0">
                <a:solidFill>
                  <a:srgbClr val="FFFFFF"/>
                </a:solidFill>
                <a:effectLst>
                  <a:outerShdw blurRad="111125" dist="76200" dir="5400000" algn="t" rotWithShape="0">
                    <a:prstClr val="black">
                      <a:alpha val="78000"/>
                    </a:prstClr>
                  </a:outerShdw>
                </a:effectLst>
              </a:rPr>
              <a:t>del</a:t>
            </a:r>
            <a:r>
              <a:rPr lang="es-CL" sz="5400" dirty="0">
                <a:solidFill>
                  <a:srgbClr val="FFFFFF"/>
                </a:solidFill>
                <a:effectLst>
                  <a:outerShdw blurRad="111125" dist="76200" dir="5400000" algn="t" rotWithShape="0">
                    <a:prstClr val="black">
                      <a:alpha val="78000"/>
                    </a:prstClr>
                  </a:outerShdw>
                </a:effectLst>
              </a:rPr>
              <a:t> </a:t>
            </a:r>
            <a:r>
              <a:rPr lang="es-CL" sz="5400" b="1" i="1" dirty="0">
                <a:solidFill>
                  <a:srgbClr val="FFFFFF"/>
                </a:solidFill>
                <a:effectLst>
                  <a:outerShdw blurRad="111125" dist="76200" dir="5400000" algn="t" rotWithShape="0">
                    <a:prstClr val="black">
                      <a:alpha val="78000"/>
                    </a:prstClr>
                  </a:outerShdw>
                </a:effectLst>
              </a:rPr>
              <a:t>futuro</a:t>
            </a:r>
            <a:r>
              <a:rPr lang="es-CL" sz="5400" dirty="0">
                <a:solidFill>
                  <a:srgbClr val="FFFFFF"/>
                </a:solidFill>
                <a:effectLst>
                  <a:outerShdw blurRad="111125" dist="76200" dir="5400000" algn="t" rotWithShape="0">
                    <a:prstClr val="black">
                      <a:alpha val="78000"/>
                    </a:prstClr>
                  </a:outerShdw>
                </a:effectLst>
              </a:rPr>
              <a:t>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337339" y="1436699"/>
            <a:ext cx="5854661" cy="4194651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EF116ED0-01C0-4B76-95B7-14B25E52AE91}"/>
              </a:ext>
            </a:extLst>
          </p:cNvPr>
          <p:cNvSpPr txBox="1">
            <a:spLocks/>
          </p:cNvSpPr>
          <p:nvPr/>
        </p:nvSpPr>
        <p:spPr>
          <a:xfrm>
            <a:off x="6090989" y="609483"/>
            <a:ext cx="5685684" cy="5483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s-CL" sz="18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bg1"/>
                </a:solidFill>
              </a:rPr>
              <a:t>Mercado está en proceso de cambio </a:t>
            </a:r>
            <a:r>
              <a:rPr lang="es-CL" sz="1800" b="1" dirty="0">
                <a:solidFill>
                  <a:schemeClr val="bg1"/>
                </a:solidFill>
              </a:rPr>
              <a:t>(inversión extranjera = altos estándares)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CL" sz="18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1800" b="1" dirty="0">
                <a:solidFill>
                  <a:schemeClr val="bg1"/>
                </a:solidFill>
              </a:rPr>
              <a:t>Nuevo escenario: </a:t>
            </a:r>
            <a:r>
              <a:rPr lang="es-CL" sz="1800" dirty="0">
                <a:solidFill>
                  <a:schemeClr val="bg1"/>
                </a:solidFill>
              </a:rPr>
              <a:t>organizaciones del futuro con funcionamiento colaborativos en redes, en constante cambio (horizontalidad vs. verticalidad)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1800" b="1" dirty="0">
                <a:solidFill>
                  <a:schemeClr val="bg1"/>
                </a:solidFill>
              </a:rPr>
              <a:t>Nuevas habilidades: </a:t>
            </a:r>
            <a:r>
              <a:rPr lang="es-CL" sz="1800" dirty="0">
                <a:solidFill>
                  <a:schemeClr val="bg1"/>
                </a:solidFill>
              </a:rPr>
              <a:t>Creatividad e inteligencia emocional estarán dentro de las 10 habilidades claves, otras como Control de Calidad desaparecerán (WEF, 2015)</a:t>
            </a:r>
          </a:p>
        </p:txBody>
      </p:sp>
    </p:spTree>
    <p:extLst>
      <p:ext uri="{BB962C8B-B14F-4D97-AF65-F5344CB8AC3E}">
        <p14:creationId xmlns:p14="http://schemas.microsoft.com/office/powerpoint/2010/main" val="308149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164147-EB42-42C9-8C12-D3E590DF8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993467"/>
          </a:xfrm>
          <a:prstGeom prst="rect">
            <a:avLst/>
          </a:prstGeom>
          <a:effectLst>
            <a:glow rad="127000">
              <a:schemeClr val="accent1">
                <a:alpha val="17000"/>
              </a:schemeClr>
            </a:glow>
            <a:reflection stA="0" endPos="65000" dist="50800" dir="5400000" sy="-100000" algn="bl" rotWithShape="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D3CAC42-F5FF-40FB-BD2F-870A1754A577}"/>
              </a:ext>
            </a:extLst>
          </p:cNvPr>
          <p:cNvSpPr txBox="1"/>
          <p:nvPr/>
        </p:nvSpPr>
        <p:spPr>
          <a:xfrm>
            <a:off x="508000" y="1867287"/>
            <a:ext cx="4605867" cy="4339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Habilidades  2020</a:t>
            </a:r>
          </a:p>
          <a:p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Complex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Problem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Solving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Critical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Thinking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Creativity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People Management</a:t>
            </a: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Coordinating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others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Emotional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Intelligence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Judgment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Decision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Making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Orientation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Negotiation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Cognitive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Flexibility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927B167-F7DB-492A-AD5D-FF4FBCE91D06}"/>
              </a:ext>
            </a:extLst>
          </p:cNvPr>
          <p:cNvSpPr txBox="1"/>
          <p:nvPr/>
        </p:nvSpPr>
        <p:spPr>
          <a:xfrm>
            <a:off x="5757334" y="1867287"/>
            <a:ext cx="4605867" cy="4339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Habilidades  2015</a:t>
            </a:r>
          </a:p>
          <a:p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Complex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Problem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Solving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Coordinating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others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People Management</a:t>
            </a: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Critical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Thinking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Negotiation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Quality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Control</a:t>
            </a: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Orientation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Judgment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Decision</a:t>
            </a: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Making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Active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Listening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es-C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CL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Creativity</a:t>
            </a:r>
            <a:endParaRPr lang="es-C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847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30874" r="24602" b="65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386535" y="4241465"/>
            <a:ext cx="5651517" cy="1688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CL" sz="4800" dirty="0">
                <a:solidFill>
                  <a:srgbClr val="FFFFFF"/>
                </a:solidFill>
                <a:effectLst>
                  <a:outerShdw blurRad="111125" dist="76200" dir="5400000" algn="t" rotWithShape="0">
                    <a:prstClr val="black">
                      <a:alpha val="78000"/>
                    </a:prstClr>
                  </a:outerShdw>
                </a:effectLst>
              </a:rPr>
              <a:t>Visión del</a:t>
            </a:r>
          </a:p>
          <a:p>
            <a:pPr>
              <a:lnSpc>
                <a:spcPct val="90000"/>
              </a:lnSpc>
            </a:pPr>
            <a:r>
              <a:rPr lang="es-CL" sz="6600" b="1" i="1" dirty="0">
                <a:solidFill>
                  <a:srgbClr val="FFFFFF"/>
                </a:solidFill>
                <a:effectLst>
                  <a:outerShdw blurRad="111125" dist="76200" dir="5400000" algn="t" rotWithShape="0">
                    <a:prstClr val="black">
                      <a:alpha val="78000"/>
                    </a:prstClr>
                  </a:outerShdw>
                </a:effectLst>
              </a:rPr>
              <a:t>mercado</a:t>
            </a:r>
            <a:endParaRPr lang="es-CL" sz="6600" dirty="0">
              <a:solidFill>
                <a:srgbClr val="FFFFFF"/>
              </a:solidFill>
              <a:effectLst>
                <a:outerShdw blurRad="111125" dist="76200" dir="5400000" algn="t" rotWithShape="0">
                  <a:prstClr val="black">
                    <a:alpha val="78000"/>
                  </a:prst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1304652"/>
            <a:ext cx="6143189" cy="460061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F116ED0-01C0-4B76-95B7-14B25E52AE91}"/>
              </a:ext>
            </a:extLst>
          </p:cNvPr>
          <p:cNvSpPr txBox="1">
            <a:spLocks/>
          </p:cNvSpPr>
          <p:nvPr/>
        </p:nvSpPr>
        <p:spPr>
          <a:xfrm>
            <a:off x="523368" y="1304652"/>
            <a:ext cx="5685684" cy="4436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b="1" dirty="0">
                <a:solidFill>
                  <a:srgbClr val="FFFFFF"/>
                </a:solidFill>
              </a:rPr>
              <a:t>Tres tipos de organizaciones: </a:t>
            </a:r>
          </a:p>
          <a:p>
            <a:pPr algn="l"/>
            <a:endParaRPr lang="es-CL" sz="1800" dirty="0">
              <a:solidFill>
                <a:srgbClr val="FFFFFF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sz="1800" b="1" dirty="0">
                <a:solidFill>
                  <a:srgbClr val="FFFFFF"/>
                </a:solidFill>
              </a:rPr>
              <a:t>Diversas: </a:t>
            </a:r>
            <a:r>
              <a:rPr lang="es-CL" sz="1800" dirty="0">
                <a:solidFill>
                  <a:srgbClr val="FFFFFF"/>
                </a:solidFill>
              </a:rPr>
              <a:t>Se valora la diversidad y buscan sumar visiones, habilidades y experiencias distintas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FFFFFF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sz="1800" b="1" dirty="0">
                <a:solidFill>
                  <a:srgbClr val="FFFFFF"/>
                </a:solidFill>
              </a:rPr>
              <a:t>En proceso de mejora: </a:t>
            </a:r>
            <a:r>
              <a:rPr lang="es-CL" sz="1800" dirty="0">
                <a:solidFill>
                  <a:srgbClr val="FFFFFF"/>
                </a:solidFill>
              </a:rPr>
              <a:t>Tienen un claro controlador y están trabajando para tener una mayor diversidad en altos cargos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FFFFFF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sz="1800" b="1" dirty="0">
                <a:solidFill>
                  <a:srgbClr val="FFFFFF"/>
                </a:solidFill>
              </a:rPr>
              <a:t>No ven valor a diversidad: </a:t>
            </a:r>
            <a:r>
              <a:rPr lang="es-CL" sz="1800" dirty="0">
                <a:solidFill>
                  <a:srgbClr val="FFFFFF"/>
                </a:solidFill>
              </a:rPr>
              <a:t>Ahí es importante comunicar y dar a conocer el valor de un equipo y de liderazgos diversos</a:t>
            </a:r>
          </a:p>
        </p:txBody>
      </p:sp>
    </p:spTree>
    <p:extLst>
      <p:ext uri="{BB962C8B-B14F-4D97-AF65-F5344CB8AC3E}">
        <p14:creationId xmlns:p14="http://schemas.microsoft.com/office/powerpoint/2010/main" val="15257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48601" y="4725903"/>
            <a:ext cx="6096000" cy="14080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s-CL" sz="4000" dirty="0">
                <a:effectLst>
                  <a:outerShdw blurRad="111125" dist="76200" dir="5400000" algn="t" rotWithShape="0">
                    <a:prstClr val="black">
                      <a:alpha val="78000"/>
                    </a:prstClr>
                  </a:outerShdw>
                </a:effectLst>
              </a:rPr>
              <a:t>El valor de la</a:t>
            </a:r>
          </a:p>
          <a:p>
            <a:pPr>
              <a:lnSpc>
                <a:spcPct val="90000"/>
              </a:lnSpc>
            </a:pPr>
            <a:r>
              <a:rPr lang="es-CL" sz="5400" b="1" i="1" dirty="0">
                <a:effectLst>
                  <a:outerShdw blurRad="111125" dist="76200" dir="5400000" algn="t" rotWithShape="0">
                    <a:prstClr val="black">
                      <a:alpha val="78000"/>
                    </a:prstClr>
                  </a:outerShdw>
                </a:effectLst>
              </a:rPr>
              <a:t>diversidad</a:t>
            </a:r>
            <a:endParaRPr lang="es-CL" sz="5400" dirty="0">
              <a:effectLst>
                <a:outerShdw blurRad="111125" dist="76200" dir="5400000" algn="t" rotWithShape="0">
                  <a:prstClr val="black">
                    <a:alpha val="78000"/>
                  </a:prst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016623" y="1064321"/>
            <a:ext cx="6175377" cy="4939408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F116ED0-01C0-4B76-95B7-14B25E52AE91}"/>
              </a:ext>
            </a:extLst>
          </p:cNvPr>
          <p:cNvSpPr txBox="1">
            <a:spLocks/>
          </p:cNvSpPr>
          <p:nvPr/>
        </p:nvSpPr>
        <p:spPr>
          <a:xfrm>
            <a:off x="6090989" y="609483"/>
            <a:ext cx="5685684" cy="5483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s-CL" sz="3200" dirty="0">
                <a:solidFill>
                  <a:srgbClr val="FFFFFF"/>
                </a:solidFill>
              </a:rPr>
              <a:t>Organizaciones diversas son más exitosas </a:t>
            </a:r>
            <a:r>
              <a:rPr lang="es-CL" sz="3200" b="1" dirty="0">
                <a:solidFill>
                  <a:srgbClr val="FFFFFF"/>
                </a:solidFill>
              </a:rPr>
              <a:t>(estudio BID-</a:t>
            </a:r>
            <a:r>
              <a:rPr lang="es-CL" sz="3200" b="1" dirty="0" err="1">
                <a:solidFill>
                  <a:srgbClr val="FFFFFF"/>
                </a:solidFill>
              </a:rPr>
              <a:t>Latam</a:t>
            </a:r>
            <a:r>
              <a:rPr lang="es-CL" sz="3200" b="1" dirty="0">
                <a:solidFill>
                  <a:srgbClr val="FFFFFF"/>
                </a:solidFill>
              </a:rPr>
              <a:t>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FF"/>
                </a:solidFill>
              </a:rPr>
              <a:t>Organizaciones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diversas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más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exitosas</a:t>
            </a:r>
            <a:r>
              <a:rPr lang="en-US" sz="3200" dirty="0">
                <a:solidFill>
                  <a:srgbClr val="FFFFFF"/>
                </a:solidFill>
              </a:rPr>
              <a:t> en </a:t>
            </a:r>
            <a:r>
              <a:rPr lang="en-US" sz="3200" dirty="0" err="1">
                <a:solidFill>
                  <a:srgbClr val="FFFFFF"/>
                </a:solidFill>
              </a:rPr>
              <a:t>reclutar</a:t>
            </a:r>
            <a:r>
              <a:rPr lang="en-US" sz="3200" dirty="0">
                <a:solidFill>
                  <a:srgbClr val="FFFFFF"/>
                </a:solidFill>
              </a:rPr>
              <a:t> y </a:t>
            </a:r>
            <a:r>
              <a:rPr lang="en-US" sz="3200" dirty="0" err="1">
                <a:solidFill>
                  <a:srgbClr val="FFFFFF"/>
                </a:solidFill>
              </a:rPr>
              <a:t>retener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talento</a:t>
            </a:r>
            <a:endParaRPr lang="en-US" sz="3200" dirty="0">
              <a:solidFill>
                <a:srgbClr val="FFFFFF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FF"/>
                </a:solidFill>
              </a:rPr>
              <a:t>Innovación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r="4948"/>
          <a:stretch/>
        </p:blipFill>
        <p:spPr>
          <a:xfrm flipH="1">
            <a:off x="1" y="0"/>
            <a:ext cx="12191998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00361" y="1797419"/>
            <a:ext cx="6096000" cy="15481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11125" dist="76200" dir="5400000" algn="t" rotWithShape="0">
                    <a:prstClr val="black">
                      <a:alpha val="78000"/>
                    </a:prst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Qué estamos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6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11125" dist="76200" dir="5400000" algn="t" rotWithShape="0">
                    <a:prstClr val="black">
                      <a:alpha val="78000"/>
                    </a:prst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haciendo?</a:t>
            </a:r>
            <a:endParaRPr kumimoji="0" lang="es-CL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11125" dist="76200" dir="5400000" algn="t" rotWithShape="0">
                  <a:prstClr val="black">
                    <a:alpha val="78000"/>
                  </a:prst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337339" y="1551396"/>
            <a:ext cx="5854661" cy="3695126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EF116ED0-01C0-4B76-95B7-14B25E52AE91}"/>
              </a:ext>
            </a:extLst>
          </p:cNvPr>
          <p:cNvSpPr txBox="1">
            <a:spLocks/>
          </p:cNvSpPr>
          <p:nvPr/>
        </p:nvSpPr>
        <p:spPr>
          <a:xfrm>
            <a:off x="6324509" y="673623"/>
            <a:ext cx="5606108" cy="5483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Acuerdo IPG-BID-WEF, Comunidad Mujer y AESC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Decálogo Buenas Prácticas IPG-AESC 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para promover la presentación de candidaturas balanceadas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Desde experiencia propia: 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Buscar diversidad de perfiles por sobre los evidentes (carreras femeninas por la caletera)</a:t>
            </a:r>
          </a:p>
        </p:txBody>
      </p:sp>
    </p:spTree>
    <p:extLst>
      <p:ext uri="{BB962C8B-B14F-4D97-AF65-F5344CB8AC3E}">
        <p14:creationId xmlns:p14="http://schemas.microsoft.com/office/powerpoint/2010/main" val="20624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187" t="7881" r="187" b="7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375822" y="2076597"/>
            <a:ext cx="5244099" cy="1948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s-CL" sz="40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Factor clave: la persona</a:t>
            </a:r>
          </a:p>
          <a:p>
            <a:pPr algn="r">
              <a:lnSpc>
                <a:spcPct val="90000"/>
              </a:lnSpc>
            </a:pPr>
            <a:endParaRPr lang="es-CL" sz="54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1821532"/>
            <a:ext cx="6273195" cy="3129954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F116ED0-01C0-4B76-95B7-14B25E52AE91}"/>
              </a:ext>
            </a:extLst>
          </p:cNvPr>
          <p:cNvSpPr txBox="1">
            <a:spLocks/>
          </p:cNvSpPr>
          <p:nvPr/>
        </p:nvSpPr>
        <p:spPr>
          <a:xfrm>
            <a:off x="523367" y="1821532"/>
            <a:ext cx="5749827" cy="3129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bg1"/>
                </a:solidFill>
              </a:rPr>
              <a:t>Fórmula de Kuppers: </a:t>
            </a:r>
            <a:r>
              <a:rPr lang="es-CL" sz="2000" dirty="0">
                <a:solidFill>
                  <a:schemeClr val="bg1"/>
                </a:solidFill>
              </a:rPr>
              <a:t>(C° + H´s)                           * Actitud (Efecto Multiplicador)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bg1"/>
                </a:solidFill>
              </a:rPr>
              <a:t>Clave: </a:t>
            </a:r>
            <a:r>
              <a:rPr lang="es-CL" sz="2000" dirty="0">
                <a:solidFill>
                  <a:schemeClr val="bg1"/>
                </a:solidFill>
              </a:rPr>
              <a:t>Autoconocimiento (sin c° de lo que soy no puedo dirigir mi vida laboral)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bg1"/>
                </a:solidFill>
              </a:rPr>
              <a:t>Auto-visibilizarse: </a:t>
            </a:r>
            <a:r>
              <a:rPr lang="es-CL" sz="2000" dirty="0">
                <a:solidFill>
                  <a:schemeClr val="bg1"/>
                </a:solidFill>
              </a:rPr>
              <a:t>trabajar en estar donde logros sean percibidos por los otros</a:t>
            </a:r>
          </a:p>
        </p:txBody>
      </p:sp>
    </p:spTree>
    <p:extLst>
      <p:ext uri="{BB962C8B-B14F-4D97-AF65-F5344CB8AC3E}">
        <p14:creationId xmlns:p14="http://schemas.microsoft.com/office/powerpoint/2010/main" val="40861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EF116ED0-01C0-4B76-95B7-14B25E52A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2176" y="2321811"/>
            <a:ext cx="9467649" cy="1988772"/>
          </a:xfrm>
        </p:spPr>
        <p:txBody>
          <a:bodyPr anchor="ctr">
            <a:normAutofit/>
          </a:bodyPr>
          <a:lstStyle/>
          <a:p>
            <a:r>
              <a:rPr lang="es-CL" sz="5400" b="1" dirty="0">
                <a:solidFill>
                  <a:srgbClr val="FC561A"/>
                </a:solidFill>
                <a:effectLst>
                  <a:glow rad="127000">
                    <a:srgbClr val="6E0300">
                      <a:alpha val="34000"/>
                    </a:srgbClr>
                  </a:glow>
                </a:effectLst>
              </a:rPr>
              <a:t>¿Cómo me constituyo en oferta de valor?</a:t>
            </a:r>
            <a:endParaRPr lang="es-CL" dirty="0">
              <a:solidFill>
                <a:srgbClr val="FC561A"/>
              </a:solidFill>
              <a:effectLst>
                <a:glow rad="127000">
                  <a:srgbClr val="6E0300">
                    <a:alpha val="34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8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Bris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69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332</Words>
  <Application>Microsoft Office PowerPoint</Application>
  <PresentationFormat>Panorámica</PresentationFormat>
  <Paragraphs>67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Arial</vt:lpstr>
      <vt:lpstr>Century Gothic</vt:lpstr>
      <vt:lpstr>Tema de Office</vt:lpstr>
      <vt:lpstr>Presentación de PowerPoint</vt:lpstr>
      <vt:lpstr>CONTEXTO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Contexto:</dc:title>
  <dc:creator>Alejandra Aranda</dc:creator>
  <cp:lastModifiedBy>Peter rock</cp:lastModifiedBy>
  <cp:revision>35</cp:revision>
  <dcterms:created xsi:type="dcterms:W3CDTF">2018-05-07T16:17:28Z</dcterms:created>
  <dcterms:modified xsi:type="dcterms:W3CDTF">2018-05-09T21:08:53Z</dcterms:modified>
</cp:coreProperties>
</file>