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8" r:id="rId4"/>
    <p:sldId id="264" r:id="rId5"/>
    <p:sldId id="272" r:id="rId6"/>
    <p:sldId id="260" r:id="rId7"/>
    <p:sldId id="280" r:id="rId8"/>
    <p:sldId id="277" r:id="rId9"/>
    <p:sldId id="281" r:id="rId10"/>
    <p:sldId id="262" r:id="rId11"/>
    <p:sldId id="267" r:id="rId12"/>
    <p:sldId id="27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ropbox\22.Ministerio%20de%20la%20Mujer%20y%20la%20Equidad%20de%20G&#233;nero\Empleo%20y%20otros%20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Hoja1!$C$16:$C$20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Hoja1!$D$16:$D$20</c:f>
              <c:numCache>
                <c:formatCode>0.00%</c:formatCode>
                <c:ptCount val="5"/>
                <c:pt idx="0">
                  <c:v>0.29799999999999999</c:v>
                </c:pt>
                <c:pt idx="1">
                  <c:v>0.40600000000000003</c:v>
                </c:pt>
                <c:pt idx="2">
                  <c:v>0.48899999999999999</c:v>
                </c:pt>
                <c:pt idx="3">
                  <c:v>0.57299999999999995</c:v>
                </c:pt>
                <c:pt idx="4">
                  <c:v>0.65100000000000002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FA-4E7E-B1DC-880507025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7424"/>
        <c:axId val="53208960"/>
      </c:barChart>
      <c:catAx>
        <c:axId val="5320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53208960"/>
        <c:crosses val="autoZero"/>
        <c:auto val="1"/>
        <c:lblAlgn val="ctr"/>
        <c:lblOffset val="100"/>
        <c:noMultiLvlLbl val="0"/>
      </c:catAx>
      <c:valAx>
        <c:axId val="532089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320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D7-44CA-A944-AC302BF82A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12-4021-9A11-2237E902BA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2-4021-9A11-2237E902BA48}"/>
              </c:ext>
            </c:extLst>
          </c:dPt>
          <c:dLbls>
            <c:dLbl>
              <c:idx val="0"/>
              <c:layout>
                <c:manualLayout>
                  <c:x val="-0.25158743721308624"/>
                  <c:y val="3.50751906851355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7-44CA-A944-AC302BF82A56}"/>
                </c:ext>
              </c:extLst>
            </c:dLbl>
            <c:dLbl>
              <c:idx val="1"/>
              <c:layout>
                <c:manualLayout>
                  <c:x val="0.12498769456822906"/>
                  <c:y val="-0.216559804003515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12-4021-9A11-2237E902BA48}"/>
                </c:ext>
              </c:extLst>
            </c:dLbl>
            <c:dLbl>
              <c:idx val="2"/>
              <c:layout>
                <c:manualLayout>
                  <c:x val="0.14763932889023262"/>
                  <c:y val="0.179534751802977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2-4021-9A11-2237E902B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 Tiene Trabajo Remunerado</c:v>
                </c:pt>
                <c:pt idx="1">
                  <c:v>Trabaja Tiempo Completo</c:v>
                </c:pt>
                <c:pt idx="2">
                  <c:v>Trabaja Tiempo Parcial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0.443</c:v>
                </c:pt>
                <c:pt idx="1">
                  <c:v>0.33500000000000002</c:v>
                </c:pt>
                <c:pt idx="2">
                  <c:v>0.22500000000000001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2-4021-9A11-2237E902BA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95092976220863E-2"/>
          <c:y val="0.44748858447488576"/>
          <c:w val="0.87260981404755822"/>
          <c:h val="0.43002552763096397"/>
        </c:manualLayout>
      </c:layout>
      <c:lineChart>
        <c:grouping val="standard"/>
        <c:varyColors val="0"/>
        <c:ser>
          <c:idx val="0"/>
          <c:order val="0"/>
          <c:tx>
            <c:strRef>
              <c:f>'[Trimestre por Trimestre Hombres y Mujeres_MJA.xls]GRAFICOS EFM'!$K$3</c:f>
              <c:strCache>
                <c:ptCount val="1"/>
                <c:pt idx="0">
                  <c:v>Mujeres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'[Trimestre por Trimestre Hombres y Mujeres_MJA.xls]GRAFICOS EFM'!$J$4:$J$12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'[Trimestre por Trimestre Hombres y Mujeres_MJA.xls]GRAFICOS EFM'!$K$4:$K$12</c:f>
              <c:numCache>
                <c:formatCode>#,##0.0</c:formatCode>
                <c:ptCount val="9"/>
                <c:pt idx="0">
                  <c:v>44.344959296748151</c:v>
                </c:pt>
                <c:pt idx="1">
                  <c:v>46.600153848744583</c:v>
                </c:pt>
                <c:pt idx="2">
                  <c:v>47.717939205583399</c:v>
                </c:pt>
                <c:pt idx="3">
                  <c:v>47.611031474747783</c:v>
                </c:pt>
                <c:pt idx="4">
                  <c:v>48.482079551819304</c:v>
                </c:pt>
                <c:pt idx="5">
                  <c:v>47.700084762474027</c:v>
                </c:pt>
                <c:pt idx="6">
                  <c:v>47.623482921801717</c:v>
                </c:pt>
                <c:pt idx="7">
                  <c:v>47.709751310492997</c:v>
                </c:pt>
                <c:pt idx="8">
                  <c:v>49.3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70-43AB-91C7-12C146738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4880"/>
        <c:axId val="58897152"/>
      </c:lineChart>
      <c:catAx>
        <c:axId val="588748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58897152"/>
        <c:crosses val="autoZero"/>
        <c:auto val="1"/>
        <c:lblAlgn val="ctr"/>
        <c:lblOffset val="100"/>
        <c:noMultiLvlLbl val="0"/>
      </c:catAx>
      <c:valAx>
        <c:axId val="58897152"/>
        <c:scaling>
          <c:orientation val="minMax"/>
          <c:min val="40"/>
        </c:scaling>
        <c:delete val="1"/>
        <c:axPos val="l"/>
        <c:numFmt formatCode="#,##0.0" sourceLinked="1"/>
        <c:majorTickMark val="out"/>
        <c:minorTickMark val="none"/>
        <c:tickLblPos val="nextTo"/>
        <c:crossAx val="5887488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'GRAFICOS EFM'!$B$3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4062554680664915E-2"/>
                  <c:y val="5.3275371828521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E4-4E68-BC37-A58B694CC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'GRAFICOS EFM'!$A$4:$A$12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'GRAFICOS EFM'!$B$4:$B$12</c:f>
              <c:numCache>
                <c:formatCode>General</c:formatCode>
                <c:ptCount val="9"/>
                <c:pt idx="0">
                  <c:v>8.6</c:v>
                </c:pt>
                <c:pt idx="1">
                  <c:v>7.3</c:v>
                </c:pt>
                <c:pt idx="2">
                  <c:v>6.6</c:v>
                </c:pt>
                <c:pt idx="3">
                  <c:v>6.2</c:v>
                </c:pt>
                <c:pt idx="4">
                  <c:v>6.5</c:v>
                </c:pt>
                <c:pt idx="5">
                  <c:v>6.1</c:v>
                </c:pt>
                <c:pt idx="6">
                  <c:v>6.3</c:v>
                </c:pt>
                <c:pt idx="7">
                  <c:v>6.6</c:v>
                </c:pt>
                <c:pt idx="8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E4-4E68-BC37-A58B694CCD33}"/>
            </c:ext>
          </c:extLst>
        </c:ser>
        <c:ser>
          <c:idx val="1"/>
          <c:order val="1"/>
          <c:tx>
            <c:strRef>
              <c:f>'GRAFICOS EFM'!$C$3</c:f>
              <c:strCache>
                <c:ptCount val="1"/>
                <c:pt idx="0">
                  <c:v>Mujeres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135463931612962E-2"/>
                  <c:y val="-5.3216456094714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E4-4E68-BC37-A58B694CC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'GRAFICOS EFM'!$A$4:$A$12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'GRAFICOS EFM'!$C$4:$C$12</c:f>
              <c:numCache>
                <c:formatCode>#,##0.0</c:formatCode>
                <c:ptCount val="9"/>
                <c:pt idx="0">
                  <c:v>10.84941401508752</c:v>
                </c:pt>
                <c:pt idx="1">
                  <c:v>8.8918628783043339</c:v>
                </c:pt>
                <c:pt idx="2">
                  <c:v>8.6105161601931623</c:v>
                </c:pt>
                <c:pt idx="3">
                  <c:v>7.4826006751972587</c:v>
                </c:pt>
                <c:pt idx="4">
                  <c:v>7.1180557205404549</c:v>
                </c:pt>
                <c:pt idx="5">
                  <c:v>7.2523837574617875</c:v>
                </c:pt>
                <c:pt idx="6">
                  <c:v>7.2176669991597109</c:v>
                </c:pt>
                <c:pt idx="7">
                  <c:v>7.5393722625934867</c:v>
                </c:pt>
                <c:pt idx="8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E4-4E68-BC37-A58B694CC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25280"/>
        <c:axId val="59026816"/>
      </c:lineChart>
      <c:catAx>
        <c:axId val="5902528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59026816"/>
        <c:crosses val="autoZero"/>
        <c:auto val="1"/>
        <c:lblAlgn val="ctr"/>
        <c:lblOffset val="100"/>
        <c:noMultiLvlLbl val="0"/>
      </c:catAx>
      <c:valAx>
        <c:axId val="59026816"/>
        <c:scaling>
          <c:orientation val="minMax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5902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</c:f>
              <c:strCache>
                <c:ptCount val="1"/>
                <c:pt idx="0">
                  <c:v>Desempleo</c:v>
                </c:pt>
              </c:strCache>
            </c:strRef>
          </c:cat>
          <c:val>
            <c:numRef>
              <c:f>Hoja1!$B$5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3-4E90-95B9-49614BD82E8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00481025888858E-3"/>
                  <c:y val="7.4187919753205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014359128533937"/>
                      <c:h val="0.10620029920513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45-408F-A4E4-5CD1E10FB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</c:f>
              <c:strCache>
                <c:ptCount val="1"/>
                <c:pt idx="0">
                  <c:v>Desempleo</c:v>
                </c:pt>
              </c:strCache>
            </c:strRef>
          </c:cat>
          <c:val>
            <c:numRef>
              <c:f>Hoja1!$C$5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3-4E90-95B9-49614BD82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96768"/>
        <c:axId val="55702656"/>
      </c:barChart>
      <c:catAx>
        <c:axId val="5569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02656"/>
        <c:crosses val="autoZero"/>
        <c:auto val="1"/>
        <c:lblAlgn val="ctr"/>
        <c:lblOffset val="100"/>
        <c:noMultiLvlLbl val="0"/>
      </c:catAx>
      <c:valAx>
        <c:axId val="5570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6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466312261161759E-2"/>
          <c:w val="0.85352363726916469"/>
          <c:h val="0.867067209562787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</c:f>
              <c:strCache>
                <c:ptCount val="1"/>
                <c:pt idx="0">
                  <c:v>Pobreza</c:v>
                </c:pt>
              </c:strCache>
            </c:strRef>
          </c:cat>
          <c:val>
            <c:numRef>
              <c:f>Hoja1!$B$6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03-442B-A1AC-954817E5210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</c:f>
              <c:strCache>
                <c:ptCount val="1"/>
                <c:pt idx="0">
                  <c:v>Pobreza</c:v>
                </c:pt>
              </c:strCache>
            </c:strRef>
          </c:cat>
          <c:val>
            <c:numRef>
              <c:f>Hoja1!$C$6</c:f>
              <c:numCache>
                <c:formatCode>General</c:formatCode>
                <c:ptCount val="1"/>
                <c:pt idx="0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03-442B-A1AC-954817E521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773824"/>
        <c:axId val="55800192"/>
      </c:barChart>
      <c:catAx>
        <c:axId val="55773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800192"/>
        <c:crosses val="autoZero"/>
        <c:auto val="1"/>
        <c:lblAlgn val="ctr"/>
        <c:lblOffset val="100"/>
        <c:noMultiLvlLbl val="0"/>
      </c:catAx>
      <c:valAx>
        <c:axId val="5580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7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5043544129569"/>
          <c:y val="5.8356168961368804E-2"/>
          <c:w val="0.87094956455870431"/>
          <c:h val="0.81857455554070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Hoja1!$A$8</c:f>
              <c:strCache>
                <c:ptCount val="1"/>
                <c:pt idx="0">
                  <c:v>Sin ingresos propios</c:v>
                </c:pt>
              </c:strCache>
            </c:strRef>
          </c:cat>
          <c:val>
            <c:numRef>
              <c:f>Hoja1!$B$8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C-4AC5-9279-06E0DDEE5D6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Hoja1!$A$8</c:f>
              <c:strCache>
                <c:ptCount val="1"/>
                <c:pt idx="0">
                  <c:v>Sin ingresos propios</c:v>
                </c:pt>
              </c:strCache>
            </c:strRef>
          </c:cat>
          <c:val>
            <c:numRef>
              <c:f>Hoja1!$C$8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C-4AC5-9279-06E0DDEE5D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863168"/>
        <c:axId val="55864704"/>
      </c:barChart>
      <c:catAx>
        <c:axId val="55863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864704"/>
        <c:crosses val="autoZero"/>
        <c:auto val="1"/>
        <c:lblAlgn val="ctr"/>
        <c:lblOffset val="100"/>
        <c:noMultiLvlLbl val="0"/>
      </c:catAx>
      <c:valAx>
        <c:axId val="5586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6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Hoja1!$A$3</c:f>
              <c:strCache>
                <c:ptCount val="1"/>
                <c:pt idx="0">
                  <c:v>Salarios</c:v>
                </c:pt>
              </c:strCache>
            </c:strRef>
          </c:cat>
          <c:val>
            <c:numRef>
              <c:f>Hoja1!$B$3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0F-4A3F-A10A-951C84CFB80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Hoja1!$A$3</c:f>
              <c:strCache>
                <c:ptCount val="1"/>
                <c:pt idx="0">
                  <c:v>Salarios</c:v>
                </c:pt>
              </c:strCache>
            </c:strRef>
          </c:cat>
          <c:val>
            <c:numRef>
              <c:f>Hoja1!$C$3</c:f>
              <c:numCache>
                <c:formatCode>General</c:formatCode>
                <c:ptCount val="1"/>
                <c:pt idx="0">
                  <c:v>69.900000000000006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0F-4A3F-A10A-951C84CFB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28544"/>
        <c:axId val="59230080"/>
      </c:barChart>
      <c:catAx>
        <c:axId val="5922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230080"/>
        <c:crosses val="autoZero"/>
        <c:auto val="1"/>
        <c:lblAlgn val="ctr"/>
        <c:lblOffset val="100"/>
        <c:noMultiLvlLbl val="0"/>
      </c:catAx>
      <c:valAx>
        <c:axId val="59230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2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60904016618473E-2"/>
          <c:y val="4.4924694538607465E-3"/>
          <c:w val="0.90029202232687877"/>
          <c:h val="0.901165672015063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</c:f>
              <c:strCache>
                <c:ptCount val="1"/>
                <c:pt idx="0">
                  <c:v>Directorios</c:v>
                </c:pt>
              </c:strCache>
            </c:strRef>
          </c:cat>
          <c:val>
            <c:numRef>
              <c:f>Hoja1!$B$9</c:f>
              <c:numCache>
                <c:formatCode>General</c:formatCode>
                <c:ptCount val="1"/>
                <c:pt idx="0">
                  <c:v>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2-4C40-A287-93160C89B05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</c:f>
              <c:strCache>
                <c:ptCount val="1"/>
                <c:pt idx="0">
                  <c:v>Directorios</c:v>
                </c:pt>
              </c:strCache>
            </c:strRef>
          </c:cat>
          <c:val>
            <c:numRef>
              <c:f>Hoja1!$C$9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C2-4C40-A287-93160C89B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55968"/>
        <c:axId val="59157504"/>
      </c:barChart>
      <c:catAx>
        <c:axId val="59155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157504"/>
        <c:crosses val="autoZero"/>
        <c:auto val="1"/>
        <c:lblAlgn val="ctr"/>
        <c:lblOffset val="100"/>
        <c:noMultiLvlLbl val="0"/>
      </c:catAx>
      <c:valAx>
        <c:axId val="59157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1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FE-4AA0-93FD-7BDBAC433C46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Hoja1!$B$3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FE-4AA0-93FD-7BDBAC433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99968"/>
        <c:axId val="59701504"/>
      </c:barChart>
      <c:catAx>
        <c:axId val="5969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01504"/>
        <c:crosses val="autoZero"/>
        <c:auto val="1"/>
        <c:lblAlgn val="ctr"/>
        <c:lblOffset val="100"/>
        <c:noMultiLvlLbl val="0"/>
      </c:catAx>
      <c:valAx>
        <c:axId val="59701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69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5043544129569"/>
          <c:y val="5.8356168961368804E-2"/>
          <c:w val="0.87094956455870431"/>
          <c:h val="0.81857455554070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Hoja1!$A$8</c:f>
              <c:strCache>
                <c:ptCount val="1"/>
                <c:pt idx="0">
                  <c:v>Sin ingresos propios</c:v>
                </c:pt>
              </c:strCache>
            </c:strRef>
          </c:cat>
          <c:val>
            <c:numRef>
              <c:f>Hoja1!$B$8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59-46B4-9F48-75A9AC39B4D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Hoja1!$A$8</c:f>
              <c:strCache>
                <c:ptCount val="1"/>
                <c:pt idx="0">
                  <c:v>Sin ingresos propios</c:v>
                </c:pt>
              </c:strCache>
            </c:strRef>
          </c:cat>
          <c:val>
            <c:numRef>
              <c:f>Hoja1!$C$8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59-46B4-9F48-75A9AC39B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784640"/>
        <c:axId val="60786176"/>
      </c:barChart>
      <c:catAx>
        <c:axId val="6078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786176"/>
        <c:crosses val="autoZero"/>
        <c:auto val="1"/>
        <c:lblAlgn val="ctr"/>
        <c:lblOffset val="100"/>
        <c:noMultiLvlLbl val="0"/>
      </c:catAx>
      <c:valAx>
        <c:axId val="6078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7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370412151763"/>
          <c:y val="0.13988873958019166"/>
          <c:w val="0.68964184338147827"/>
          <c:h val="0.79110363015365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Bicentenario!$A$29</c:f>
              <c:strCache>
                <c:ptCount val="1"/>
                <c:pt idx="0">
                  <c:v>La familia se descuida si la mujer tiene un trabajo de tiempo completo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accent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B05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Bicentenario!$B$28:$F$28</c:f>
              <c:strCache>
                <c:ptCount val="5"/>
                <c:pt idx="0">
                  <c:v>Total</c:v>
                </c:pt>
                <c:pt idx="2">
                  <c:v>NSE Alto</c:v>
                </c:pt>
                <c:pt idx="3">
                  <c:v>NSE Medio</c:v>
                </c:pt>
                <c:pt idx="4">
                  <c:v>NSE Bajo</c:v>
                </c:pt>
              </c:strCache>
            </c:strRef>
          </c:cat>
          <c:val>
            <c:numRef>
              <c:f>Bicentenario!$B$29:$F$29</c:f>
              <c:numCache>
                <c:formatCode>General</c:formatCode>
                <c:ptCount val="5"/>
                <c:pt idx="0" formatCode="0%">
                  <c:v>0.52</c:v>
                </c:pt>
                <c:pt idx="2" formatCode="0%">
                  <c:v>0.35</c:v>
                </c:pt>
                <c:pt idx="3" formatCode="0%">
                  <c:v>0.46</c:v>
                </c:pt>
                <c:pt idx="4" formatCode="0%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56"/>
        <c:axId val="62625280"/>
        <c:axId val="62626816"/>
      </c:barChart>
      <c:catAx>
        <c:axId val="626252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L"/>
          </a:p>
        </c:txPr>
        <c:crossAx val="62626816"/>
        <c:crosses val="autoZero"/>
        <c:auto val="1"/>
        <c:lblAlgn val="ctr"/>
        <c:lblOffset val="100"/>
        <c:noMultiLvlLbl val="0"/>
      </c:catAx>
      <c:valAx>
        <c:axId val="62626816"/>
        <c:scaling>
          <c:orientation val="minMax"/>
          <c:min val="0.2"/>
        </c:scaling>
        <c:delete val="1"/>
        <c:axPos val="t"/>
        <c:numFmt formatCode="0%" sourceLinked="1"/>
        <c:majorTickMark val="out"/>
        <c:minorTickMark val="none"/>
        <c:tickLblPos val="nextTo"/>
        <c:crossAx val="62625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A6A3D-A4C3-404D-ADEE-81F4144ECFB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FA78-718C-46E7-A50D-2FCBA1A924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85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20DAE-98EF-3A41-B45A-B6AA070B41F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4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CL">
              <a:latin typeface="Calibri" charset="0"/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55FF00D-F830-DB4F-94F9-C14C712500A2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8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81E1C-7305-4452-AD6D-8AF57CE6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B87418-E617-4669-A7AB-6A588E9A2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EEB0EE-1F15-479E-BF0B-8E69C3C4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0ABC6C-8131-40B5-B257-90BF2668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13A328-6BF6-4EFD-9FEC-102E8066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00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09B60-622E-496B-9B52-648138C0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0FAA77F-234E-4C11-B1CC-3F5BF8433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8C6CEC-1B95-4949-B151-18417E80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258EE8-59E7-4A03-AE7E-843F0D78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4B7283-9EC3-4638-8537-17DFEBE2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54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A1FCDAC-7E43-434D-8F9C-C236A4823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D0171A9-1E8D-4592-B57B-14D9A787B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A81EA6-D470-47E2-B1C2-851C911F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23DC69-6D6E-4B51-B099-54F3E62E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823311-C35A-4B10-BF12-44ACB011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5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032AB-AC5F-4E70-9056-B09A7A731CF6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353C-C290-4240-854D-A656AB6011F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21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7EE01-BFE2-4156-947D-303F1CA97924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47D7-492B-BD44-9398-1E470FAA35B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5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A2F53-9C67-498E-87F9-1A9328FAD1FD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62FC6-9312-ED49-ADCC-31552DD7BAC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96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1B321-E0A6-4201-B0FF-27C5C3A85C50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86FAF-3A57-B84D-B568-87D3E5C87F6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05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551F1-43CF-40BC-9D66-8BE2C72C6534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1ECEC-EBFB-8242-8C16-DF154C3A7F9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23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6C48D-B2A6-4AD6-B795-189F72F9DFA3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87C02-48E1-6842-88E5-CE40425C747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5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C41BA-A0C1-47CD-AE28-0098F30676CB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D9F5F-31EE-214B-B0EA-C7BC4863E3A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81BC-F21D-49C2-919C-49308A2E7104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8822D-0048-3145-95E4-4F00C49990B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1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B77C8D-7F2B-4585-B7A1-22882487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F2CE26-C45E-4D5F-B6BB-98AC559F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B9751C-6496-4BAA-B5DC-0600A9E6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0F70426-8022-43A7-B01A-D460037F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D90A8-3709-4DEB-A055-E0CD6816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70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6FBC-1A3C-4D86-86E3-6D1785D23B24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97F1-FA2F-1245-BAF9-E6327A14948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8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249ED-A831-44F9-A07A-7030027C1CF8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04BB-2D68-2346-B80E-2651F1A5C60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025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34638-1CAC-40D9-AE76-2094BEE7B99D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C2A9-9106-F445-A461-34993CC853E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4E3D05-EE95-422E-87C1-5F269075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43DB354-A441-449E-88EB-0CAC99C0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B13C6D-35B4-4070-998E-F0441F51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005A19-8EA2-498D-A718-699852EE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8A7B35-2FCE-424E-9447-3C9D1103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AF0055-35F3-4CB3-B88E-4C02D9D8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0D7A97-FB1D-4293-880F-63812D4D9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E20B215-38D4-46ED-927A-0BB50BA2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D9C02AE-F09B-421A-ABC6-7FCFD846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40CF5AE-845F-4DC7-88F4-93C56942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B5234C-CB9B-478D-804D-1026146D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77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1C1E2A-81D6-42B4-93CE-4775B4B0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C96EB1-C833-48B7-A88D-4C2602788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8A3C353-EA04-476B-B870-41A81F4A7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CFF06B5-10B6-45A2-B118-81C93F1C1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051E24A-42E4-4A2C-8E05-DE003A03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02AEF6E-F05E-44E4-A87B-70DDE96C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ACD5ED-6DF9-4C7C-BF07-0A67DA1A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862664B-7CAA-410B-B946-38DABA06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59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61E495-5D33-4C58-A762-425E3249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0E48A90-5C86-4FCB-9A15-3EA1B9F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121ACFB-7FBC-4FDD-8142-6B0DAE74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2112A98-E29B-44DA-AFF2-E9B95D3B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3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E58EBCE-FE75-4044-ABD5-23E2BF7F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BE16693-B1CA-4946-9EDE-0A6033AC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4FBA7C-F1AA-482B-9ABA-E33C1FD8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54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0B2F7-6463-42E6-B934-A1B47356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57A614-CABE-4F5E-ADA4-27A6FF7B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9EA52EA-56BE-43CE-908A-B767B8892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3392DFB-96EC-4767-BAF8-79048EC2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6EEAD87-1598-4FAA-906D-995D5090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F38FE8-2C9E-4C77-984F-68C387FF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3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85FAAC-024C-43ED-86C7-5F64A4E3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2EC1E3C-1CBB-427F-818C-95CFFDBC8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D8823D8-94B1-483F-B709-FFED8F5DE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200C0E-9EBB-44FD-AF33-041696DD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3679D3-270D-44FC-8732-A2BA3BEA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84FF83-BBCF-471B-BB0A-2453FE80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59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29DD87-F657-465E-AC79-EF13D634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844D882-34A3-48E5-8D39-94684D70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4D2EA5-7DCF-46FD-89C4-A3E1210CD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2161-A21C-4B5E-893B-7D228E630275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E5A7BC-AC49-44AB-9BC3-AFF25CE18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0E6A6D-897D-4356-8327-7773A15AC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6AAD-BD42-4508-8EBE-8A72C0618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6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F613DC5-0F5E-4B31-8D45-CDA25A109F8F}" type="datetime1">
              <a:rPr lang="es-ES" smtClean="0"/>
              <a:pPr/>
              <a:t>10/05/2018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EA97C3-4088-CC46-92BE-C0190764A9C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28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Final 2">
            <a:hlinkClick r:id="" action="ppaction://media"/>
            <a:extLst>
              <a:ext uri="{FF2B5EF4-FFF2-40B4-BE49-F238E27FC236}">
                <a16:creationId xmlns:a16="http://schemas.microsoft.com/office/drawing/2014/main" xmlns="" id="{33AF4D63-3012-4C80-814A-F08AE56564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8483" y="116958"/>
            <a:ext cx="7096835" cy="63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1AD251-E138-4312-A311-DCEAA55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647D7-492B-BD44-9398-1E470FAA35B7}" type="slidenum">
              <a:rPr lang="es-ES"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dirty="0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xmlns="" id="{E88C9579-23D3-428A-8537-02830197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709" y="354616"/>
            <a:ext cx="6897068" cy="1325563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 de Participación Mujeres en el Mercado Laboral. 2010-2018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354F52E-AF5C-4405-8027-BEFCFAEA4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161899"/>
              </p:ext>
            </p:extLst>
          </p:nvPr>
        </p:nvGraphicFramePr>
        <p:xfrm>
          <a:off x="398743" y="892287"/>
          <a:ext cx="611124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1A53485-EA9A-4F5D-940C-858FAE402BAE}"/>
              </a:ext>
            </a:extLst>
          </p:cNvPr>
          <p:cNvSpPr/>
          <p:nvPr/>
        </p:nvSpPr>
        <p:spPr>
          <a:xfrm>
            <a:off x="3185160" y="65150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INE, Encuesta Nacional de Empleo. 2010 - 2017. Trimestre Móvil EFM. </a:t>
            </a:r>
            <a:endParaRPr lang="es-MX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xmlns="" id="{46EC0637-4C65-4A0D-97D5-44185653FB29}"/>
              </a:ext>
            </a:extLst>
          </p:cNvPr>
          <p:cNvSpPr/>
          <p:nvPr/>
        </p:nvSpPr>
        <p:spPr>
          <a:xfrm>
            <a:off x="7397086" y="2279356"/>
            <a:ext cx="4517410" cy="1409546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r>
              <a:rPr lang="es-ES" b="1" dirty="0"/>
              <a:t>Entre 2010 y 2014 la tasa de participación femenina aumentó </a:t>
            </a:r>
            <a:r>
              <a:rPr lang="es-ES" sz="2800" b="1" dirty="0"/>
              <a:t>4,14 puntos </a:t>
            </a:r>
            <a:r>
              <a:rPr lang="es-ES" b="1" dirty="0"/>
              <a:t>porcentuales. </a:t>
            </a:r>
            <a:endParaRPr lang="es-MX" dirty="0"/>
          </a:p>
        </p:txBody>
      </p:sp>
      <p:sp>
        <p:nvSpPr>
          <p:cNvPr id="18" name="4 Rectángulo">
            <a:extLst>
              <a:ext uri="{FF2B5EF4-FFF2-40B4-BE49-F238E27FC236}">
                <a16:creationId xmlns:a16="http://schemas.microsoft.com/office/drawing/2014/main" xmlns="" id="{2CA96A95-FBEE-40EB-B6A3-36EDD864DF6B}"/>
              </a:ext>
            </a:extLst>
          </p:cNvPr>
          <p:cNvSpPr/>
          <p:nvPr/>
        </p:nvSpPr>
        <p:spPr>
          <a:xfrm>
            <a:off x="7397086" y="4159241"/>
            <a:ext cx="4517410" cy="1409546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r>
              <a:rPr lang="es-ES" b="1" dirty="0"/>
              <a:t>Entre 2014 y 2018 solo aumentó </a:t>
            </a:r>
            <a:r>
              <a:rPr lang="es-ES" sz="2800" b="1" dirty="0"/>
              <a:t>0,82 puntos </a:t>
            </a:r>
            <a:r>
              <a:rPr lang="es-ES" b="1" dirty="0"/>
              <a:t>porcentuales.</a:t>
            </a:r>
            <a:endParaRPr lang="es-MX" dirty="0"/>
          </a:p>
        </p:txBody>
      </p:sp>
      <p:pic>
        <p:nvPicPr>
          <p:cNvPr id="6" name="Gráfico 5" descr="Flecha: curva ligera">
            <a:extLst>
              <a:ext uri="{FF2B5EF4-FFF2-40B4-BE49-F238E27FC236}">
                <a16:creationId xmlns:a16="http://schemas.microsoft.com/office/drawing/2014/main" xmlns="" id="{3E3DF638-5B77-4706-A727-674C91BFC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2507" y="2462510"/>
            <a:ext cx="914400" cy="914400"/>
          </a:xfrm>
          <a:prstGeom prst="rect">
            <a:avLst/>
          </a:prstGeom>
        </p:spPr>
      </p:pic>
      <p:pic>
        <p:nvPicPr>
          <p:cNvPr id="21" name="Gráfico 20" descr="Flecha: curva ligera">
            <a:extLst>
              <a:ext uri="{FF2B5EF4-FFF2-40B4-BE49-F238E27FC236}">
                <a16:creationId xmlns:a16="http://schemas.microsoft.com/office/drawing/2014/main" xmlns="" id="{5CC34F5F-CD37-4464-8485-91C68386D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2507" y="44712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9E1DA-3D5F-471F-A38F-D9832B4F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47D7-492B-BD44-9398-1E470FAA35B7}" type="slidenum">
              <a:rPr lang="es-ES" smtClean="0"/>
              <a:pPr/>
              <a:t>11</a:t>
            </a:fld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B4B55A0D-92E3-44D3-975A-90FB508D7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782243"/>
              </p:ext>
            </p:extLst>
          </p:nvPr>
        </p:nvGraphicFramePr>
        <p:xfrm>
          <a:off x="5636525" y="1712596"/>
          <a:ext cx="6318914" cy="443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39B391A5-72D0-409A-BEAA-A848C982F8A5}"/>
              </a:ext>
            </a:extLst>
          </p:cNvPr>
          <p:cNvSpPr txBox="1">
            <a:spLocks/>
          </p:cNvSpPr>
          <p:nvPr/>
        </p:nvSpPr>
        <p:spPr>
          <a:xfrm>
            <a:off x="5636525" y="387033"/>
            <a:ext cx="6014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 de Desocupación Mujeres. 2010-2018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645CE40-B3C8-493F-91AD-3507450E4424}"/>
              </a:ext>
            </a:extLst>
          </p:cNvPr>
          <p:cNvSpPr/>
          <p:nvPr/>
        </p:nvSpPr>
        <p:spPr>
          <a:xfrm>
            <a:off x="3185160" y="65150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INE, Encuesta Nacional de Empleo. 2010 - 2017. Trimestre Móvil EFM. </a:t>
            </a:r>
            <a:endParaRPr lang="es-MX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xmlns="" id="{16F601C0-C108-45A0-A843-78649F1B9B2A}"/>
              </a:ext>
            </a:extLst>
          </p:cNvPr>
          <p:cNvSpPr/>
          <p:nvPr/>
        </p:nvSpPr>
        <p:spPr>
          <a:xfrm>
            <a:off x="491318" y="2392253"/>
            <a:ext cx="4640240" cy="1360881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tasa de desocupación de las mujeres disminuyó de 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10,8%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7,1%</a:t>
            </a:r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2010 y 2014. </a:t>
            </a:r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xmlns="" id="{4404340F-E41B-4C0C-97B8-487C56F607DC}"/>
              </a:ext>
            </a:extLst>
          </p:cNvPr>
          <p:cNvSpPr/>
          <p:nvPr/>
        </p:nvSpPr>
        <p:spPr>
          <a:xfrm>
            <a:off x="491318" y="4136117"/>
            <a:ext cx="4640240" cy="1360881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2014 y 2018 aumentó en 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puntos porcentuales.</a:t>
            </a:r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Gráfico 10" descr="Flecha: curva ligera">
            <a:extLst>
              <a:ext uri="{FF2B5EF4-FFF2-40B4-BE49-F238E27FC236}">
                <a16:creationId xmlns:a16="http://schemas.microsoft.com/office/drawing/2014/main" xmlns="" id="{6A4E6A1A-0400-4F2A-94C9-CCBC24447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063" y="2722236"/>
            <a:ext cx="716509" cy="700913"/>
          </a:xfrm>
          <a:prstGeom prst="rect">
            <a:avLst/>
          </a:prstGeom>
        </p:spPr>
      </p:pic>
      <p:pic>
        <p:nvPicPr>
          <p:cNvPr id="12" name="Gráfico 11" descr="Flecha: curva ligera">
            <a:extLst>
              <a:ext uri="{FF2B5EF4-FFF2-40B4-BE49-F238E27FC236}">
                <a16:creationId xmlns:a16="http://schemas.microsoft.com/office/drawing/2014/main" xmlns="" id="{4A77D33D-361C-4F78-BB2B-CAE186CD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063" y="4466100"/>
            <a:ext cx="716509" cy="7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DF213B-7DE5-4B0A-85DD-D0FDCC4E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47" y="351005"/>
            <a:ext cx="8229600" cy="1143000"/>
          </a:xfrm>
        </p:spPr>
        <p:txBody>
          <a:bodyPr/>
          <a:lstStyle/>
          <a:p>
            <a:r>
              <a:rPr lang="es-MX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 en Fuerza Laboral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3CF718E-5E2C-4447-B334-FA757CB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647D7-492B-BD44-9398-1E470FAA35B7}" type="slidenum">
              <a:rPr lang="es-ES"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latin typeface="Calibri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A9390EC-B0C9-4D9D-8A56-EE3CA9F14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229810"/>
              </p:ext>
            </p:extLst>
          </p:nvPr>
        </p:nvGraphicFramePr>
        <p:xfrm>
          <a:off x="7208874" y="2157155"/>
          <a:ext cx="4518838" cy="223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0D4BDC5-464E-4FD5-9536-EF203A27E017}"/>
              </a:ext>
            </a:extLst>
          </p:cNvPr>
          <p:cNvSpPr/>
          <p:nvPr/>
        </p:nvSpPr>
        <p:spPr>
          <a:xfrm>
            <a:off x="7305592" y="1823717"/>
            <a:ext cx="4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 laboral femenina por quintiles, 2015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C90F323-7151-47E2-BC16-44F838317875}"/>
              </a:ext>
            </a:extLst>
          </p:cNvPr>
          <p:cNvSpPr/>
          <p:nvPr/>
        </p:nvSpPr>
        <p:spPr>
          <a:xfrm>
            <a:off x="307199" y="6620361"/>
            <a:ext cx="55699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50" dirty="0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rPr>
              <a:t>Fuente: CASEN 2015</a:t>
            </a: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xmlns="" id="{6B1357B9-4E16-414F-AA2F-38E72CDD4731}"/>
              </a:ext>
            </a:extLst>
          </p:cNvPr>
          <p:cNvSpPr/>
          <p:nvPr/>
        </p:nvSpPr>
        <p:spPr>
          <a:xfrm>
            <a:off x="8668917" y="4917350"/>
            <a:ext cx="3066043" cy="1490678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nivel nacional, la participación laboral es de un </a:t>
            </a:r>
            <a:r>
              <a:rPr lang="es-CL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48%</a:t>
            </a:r>
            <a:r>
              <a:rPr lang="es-CL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mientras que en América Latina es un </a:t>
            </a:r>
            <a:r>
              <a:rPr lang="es-CL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55% </a:t>
            </a:r>
            <a:r>
              <a:rPr lang="es-CL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en la OECD un </a:t>
            </a:r>
            <a:r>
              <a:rPr lang="es-CL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</a:t>
            </a:r>
            <a:endParaRPr lang="es-MX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ráfico 13" descr="Advertencia">
            <a:extLst>
              <a:ext uri="{FF2B5EF4-FFF2-40B4-BE49-F238E27FC236}">
                <a16:creationId xmlns:a16="http://schemas.microsoft.com/office/drawing/2014/main" xmlns="" id="{0C00DD8F-37B8-44B7-8802-9CD45C091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06564" y="4697421"/>
            <a:ext cx="579585" cy="575649"/>
          </a:xfrm>
          <a:prstGeom prst="rect">
            <a:avLst/>
          </a:prstGeom>
        </p:spPr>
      </p:pic>
      <p:pic>
        <p:nvPicPr>
          <p:cNvPr id="10" name="Imagen 9" descr="men-and-women-toilet.png">
            <a:extLst>
              <a:ext uri="{FF2B5EF4-FFF2-40B4-BE49-F238E27FC236}">
                <a16:creationId xmlns:a16="http://schemas.microsoft.com/office/drawing/2014/main" xmlns="" id="{3CD42338-E1BE-41DC-B2B0-22F4C6DF28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12"/>
          <a:stretch/>
        </p:blipFill>
        <p:spPr>
          <a:xfrm>
            <a:off x="116350" y="1923074"/>
            <a:ext cx="1940911" cy="3635473"/>
          </a:xfrm>
          <a:prstGeom prst="rect">
            <a:avLst/>
          </a:prstGeom>
        </p:spPr>
      </p:pic>
      <p:pic>
        <p:nvPicPr>
          <p:cNvPr id="12" name="Imagen 11" descr="men-and-women-toilet.png">
            <a:extLst>
              <a:ext uri="{FF2B5EF4-FFF2-40B4-BE49-F238E27FC236}">
                <a16:creationId xmlns:a16="http://schemas.microsoft.com/office/drawing/2014/main" xmlns="" id="{C45F98E1-E8F8-4DAC-B367-9871B83811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 amt="24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612"/>
          <a:stretch/>
        </p:blipFill>
        <p:spPr>
          <a:xfrm>
            <a:off x="3695235" y="2614439"/>
            <a:ext cx="1608481" cy="3012806"/>
          </a:xfrm>
          <a:prstGeom prst="rect">
            <a:avLst/>
          </a:prstGeom>
        </p:spPr>
      </p:pic>
      <p:pic>
        <p:nvPicPr>
          <p:cNvPr id="13" name="Imagen 12" descr="men-and-women-toilet.png">
            <a:extLst>
              <a:ext uri="{FF2B5EF4-FFF2-40B4-BE49-F238E27FC236}">
                <a16:creationId xmlns:a16="http://schemas.microsoft.com/office/drawing/2014/main" xmlns="" id="{0D890649-3641-41FE-8F61-2810199B5F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69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12"/>
          <a:stretch/>
        </p:blipFill>
        <p:spPr>
          <a:xfrm>
            <a:off x="5341893" y="3180227"/>
            <a:ext cx="1304642" cy="24436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0D344DC-DE0B-4FE9-ABC9-34F123D14CC4}"/>
              </a:ext>
            </a:extLst>
          </p:cNvPr>
          <p:cNvSpPr txBox="1"/>
          <p:nvPr/>
        </p:nvSpPr>
        <p:spPr>
          <a:xfrm>
            <a:off x="561046" y="5682762"/>
            <a:ext cx="120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9A4D775-DB8D-4D44-85DE-8A8FF057D423}"/>
              </a:ext>
            </a:extLst>
          </p:cNvPr>
          <p:cNvSpPr txBox="1"/>
          <p:nvPr/>
        </p:nvSpPr>
        <p:spPr>
          <a:xfrm>
            <a:off x="3441395" y="5741004"/>
            <a:ext cx="153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OCDE (Latino América)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C170FCE-F599-44AC-9471-773BEC0734EC}"/>
              </a:ext>
            </a:extLst>
          </p:cNvPr>
          <p:cNvSpPr txBox="1"/>
          <p:nvPr/>
        </p:nvSpPr>
        <p:spPr>
          <a:xfrm>
            <a:off x="5606347" y="5758233"/>
            <a:ext cx="105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Chile </a:t>
            </a:r>
          </a:p>
        </p:txBody>
      </p:sp>
      <p:sp>
        <p:nvSpPr>
          <p:cNvPr id="17" name="Marcador de contenido 11">
            <a:extLst>
              <a:ext uri="{FF2B5EF4-FFF2-40B4-BE49-F238E27FC236}">
                <a16:creationId xmlns:a16="http://schemas.microsoft.com/office/drawing/2014/main" xmlns="" id="{7C100504-197F-4CE7-B0E2-D2DCF4A60499}"/>
              </a:ext>
            </a:extLst>
          </p:cNvPr>
          <p:cNvSpPr txBox="1">
            <a:spLocks/>
          </p:cNvSpPr>
          <p:nvPr/>
        </p:nvSpPr>
        <p:spPr>
          <a:xfrm>
            <a:off x="391808" y="3796813"/>
            <a:ext cx="1350321" cy="4959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CL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</a:p>
        </p:txBody>
      </p:sp>
      <p:sp>
        <p:nvSpPr>
          <p:cNvPr id="18" name="Marcador de contenido 11">
            <a:extLst>
              <a:ext uri="{FF2B5EF4-FFF2-40B4-BE49-F238E27FC236}">
                <a16:creationId xmlns:a16="http://schemas.microsoft.com/office/drawing/2014/main" xmlns="" id="{C2F391AC-1AA3-498B-A26B-DBA3C50E118B}"/>
              </a:ext>
            </a:extLst>
          </p:cNvPr>
          <p:cNvSpPr txBox="1">
            <a:spLocks/>
          </p:cNvSpPr>
          <p:nvPr/>
        </p:nvSpPr>
        <p:spPr>
          <a:xfrm>
            <a:off x="3899579" y="4249701"/>
            <a:ext cx="1350321" cy="4959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CL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55.4%</a:t>
            </a:r>
          </a:p>
        </p:txBody>
      </p:sp>
      <p:sp>
        <p:nvSpPr>
          <p:cNvPr id="19" name="Marcador de contenido 11">
            <a:extLst>
              <a:ext uri="{FF2B5EF4-FFF2-40B4-BE49-F238E27FC236}">
                <a16:creationId xmlns:a16="http://schemas.microsoft.com/office/drawing/2014/main" xmlns="" id="{33B4C707-B56A-4AB7-A4B0-91BCE889CA43}"/>
              </a:ext>
            </a:extLst>
          </p:cNvPr>
          <p:cNvSpPr txBox="1">
            <a:spLocks/>
          </p:cNvSpPr>
          <p:nvPr/>
        </p:nvSpPr>
        <p:spPr>
          <a:xfrm>
            <a:off x="5316293" y="4449440"/>
            <a:ext cx="1350321" cy="4959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49.2%</a:t>
            </a:r>
          </a:p>
        </p:txBody>
      </p:sp>
      <p:pic>
        <p:nvPicPr>
          <p:cNvPr id="20" name="Imagen 19" descr="men-and-women-toilet.png">
            <a:extLst>
              <a:ext uri="{FF2B5EF4-FFF2-40B4-BE49-F238E27FC236}">
                <a16:creationId xmlns:a16="http://schemas.microsoft.com/office/drawing/2014/main" xmlns="" id="{221FAF3D-F9DD-4A22-B687-7258E7D945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 amt="24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612"/>
          <a:stretch/>
        </p:blipFill>
        <p:spPr>
          <a:xfrm>
            <a:off x="1880570" y="2159544"/>
            <a:ext cx="1814665" cy="33990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5B122D7-A0F9-444D-AC17-853F01052309}"/>
              </a:ext>
            </a:extLst>
          </p:cNvPr>
          <p:cNvSpPr/>
          <p:nvPr/>
        </p:nvSpPr>
        <p:spPr>
          <a:xfrm>
            <a:off x="2382922" y="5695942"/>
            <a:ext cx="109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OCDE </a:t>
            </a:r>
            <a:endParaRPr lang="es-MX" dirty="0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" name="Marcador de contenido 11">
            <a:extLst>
              <a:ext uri="{FF2B5EF4-FFF2-40B4-BE49-F238E27FC236}">
                <a16:creationId xmlns:a16="http://schemas.microsoft.com/office/drawing/2014/main" xmlns="" id="{CC12C166-D167-490D-B8FE-BF4CEE20EB52}"/>
              </a:ext>
            </a:extLst>
          </p:cNvPr>
          <p:cNvSpPr txBox="1">
            <a:spLocks/>
          </p:cNvSpPr>
          <p:nvPr/>
        </p:nvSpPr>
        <p:spPr>
          <a:xfrm>
            <a:off x="2130529" y="3961968"/>
            <a:ext cx="1350321" cy="4959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CL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42640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12D40B46-29E0-4C89-BC5A-FD6F6647E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536478"/>
              </p:ext>
            </p:extLst>
          </p:nvPr>
        </p:nvGraphicFramePr>
        <p:xfrm>
          <a:off x="3391855" y="3326130"/>
          <a:ext cx="2847248" cy="171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6 Rectángulo">
            <a:extLst>
              <a:ext uri="{FF2B5EF4-FFF2-40B4-BE49-F238E27FC236}">
                <a16:creationId xmlns:a16="http://schemas.microsoft.com/office/drawing/2014/main" xmlns="" id="{BE62AF74-36D3-43AE-83BC-A796DAFFAA3A}"/>
              </a:ext>
            </a:extLst>
          </p:cNvPr>
          <p:cNvSpPr/>
          <p:nvPr/>
        </p:nvSpPr>
        <p:spPr>
          <a:xfrm>
            <a:off x="3814313" y="5000813"/>
            <a:ext cx="2190384" cy="682303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Desempleo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760A84A1-6E16-46CF-819A-1CF926965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16238"/>
              </p:ext>
            </p:extLst>
          </p:nvPr>
        </p:nvGraphicFramePr>
        <p:xfrm>
          <a:off x="6403147" y="1514588"/>
          <a:ext cx="3013417" cy="287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6 Rectángulo">
            <a:extLst>
              <a:ext uri="{FF2B5EF4-FFF2-40B4-BE49-F238E27FC236}">
                <a16:creationId xmlns:a16="http://schemas.microsoft.com/office/drawing/2014/main" xmlns="" id="{BC75E03A-46E6-4C8E-85FF-838D8462C633}"/>
              </a:ext>
            </a:extLst>
          </p:cNvPr>
          <p:cNvSpPr/>
          <p:nvPr/>
        </p:nvSpPr>
        <p:spPr>
          <a:xfrm>
            <a:off x="6669627" y="4410652"/>
            <a:ext cx="2150521" cy="682303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2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Pobreza</a:t>
            </a:r>
            <a:endParaRPr lang="es-CL" sz="1200" kern="0" dirty="0">
              <a:solidFill>
                <a:srgbClr val="3232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3BE9ABA9-ED9D-4EE6-8C17-12EC6218E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714394"/>
              </p:ext>
            </p:extLst>
          </p:nvPr>
        </p:nvGraphicFramePr>
        <p:xfrm>
          <a:off x="8984999" y="1977657"/>
          <a:ext cx="3061647" cy="328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6 Rectángulo">
            <a:extLst>
              <a:ext uri="{FF2B5EF4-FFF2-40B4-BE49-F238E27FC236}">
                <a16:creationId xmlns:a16="http://schemas.microsoft.com/office/drawing/2014/main" xmlns="" id="{7C1F9914-A3ED-45C7-8A7F-2B8038E2A0CD}"/>
              </a:ext>
            </a:extLst>
          </p:cNvPr>
          <p:cNvSpPr/>
          <p:nvPr/>
        </p:nvSpPr>
        <p:spPr>
          <a:xfrm>
            <a:off x="9580244" y="5000812"/>
            <a:ext cx="2147467" cy="682303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Ingresos Propios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CAD570A-A7B7-4C3E-BFA9-1135CC275E74}"/>
              </a:ext>
            </a:extLst>
          </p:cNvPr>
          <p:cNvSpPr txBox="1"/>
          <p:nvPr/>
        </p:nvSpPr>
        <p:spPr>
          <a:xfrm>
            <a:off x="3227811" y="334341"/>
            <a:ext cx="770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Brechas que enfrentamos las mujeres en Chile.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63B9BE0-6DDB-4EEC-95D7-B4DDD4022519}"/>
              </a:ext>
            </a:extLst>
          </p:cNvPr>
          <p:cNvSpPr txBox="1"/>
          <p:nvPr/>
        </p:nvSpPr>
        <p:spPr>
          <a:xfrm>
            <a:off x="4565634" y="6387247"/>
            <a:ext cx="438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INE, Casen,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ComunidadMujer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Fiscalia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642463A-16E8-4B8A-80C8-B9806016FE71}"/>
              </a:ext>
            </a:extLst>
          </p:cNvPr>
          <p:cNvSpPr/>
          <p:nvPr/>
        </p:nvSpPr>
        <p:spPr>
          <a:xfrm>
            <a:off x="8549640" y="6126480"/>
            <a:ext cx="270508" cy="26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4B85F78-E8C1-4246-BBA3-9AA2FEFD227C}"/>
              </a:ext>
            </a:extLst>
          </p:cNvPr>
          <p:cNvSpPr txBox="1"/>
          <p:nvPr/>
        </p:nvSpPr>
        <p:spPr>
          <a:xfrm>
            <a:off x="8881590" y="6072197"/>
            <a:ext cx="172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Hombre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C2DFB9B-BB25-4B4A-9423-B3B22F8F4731}"/>
              </a:ext>
            </a:extLst>
          </p:cNvPr>
          <p:cNvSpPr/>
          <p:nvPr/>
        </p:nvSpPr>
        <p:spPr>
          <a:xfrm>
            <a:off x="10039350" y="6121489"/>
            <a:ext cx="270508" cy="260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D6BADB9-60EB-4B9A-887A-66F8D7771901}"/>
              </a:ext>
            </a:extLst>
          </p:cNvPr>
          <p:cNvSpPr txBox="1"/>
          <p:nvPr/>
        </p:nvSpPr>
        <p:spPr>
          <a:xfrm>
            <a:off x="10309858" y="6072197"/>
            <a:ext cx="172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xmlns="" id="{C59E3E2C-DF24-4309-8EA4-940F9F05E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43292"/>
              </p:ext>
            </p:extLst>
          </p:nvPr>
        </p:nvGraphicFramePr>
        <p:xfrm>
          <a:off x="619118" y="1310364"/>
          <a:ext cx="2960789" cy="332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6 Rectángulo">
            <a:extLst>
              <a:ext uri="{FF2B5EF4-FFF2-40B4-BE49-F238E27FC236}">
                <a16:creationId xmlns:a16="http://schemas.microsoft.com/office/drawing/2014/main" xmlns="" id="{786669D4-4D7C-4153-A3A5-251DD7CA59C3}"/>
              </a:ext>
            </a:extLst>
          </p:cNvPr>
          <p:cNvSpPr/>
          <p:nvPr/>
        </p:nvSpPr>
        <p:spPr>
          <a:xfrm>
            <a:off x="1274394" y="4763771"/>
            <a:ext cx="1650235" cy="499346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Salarios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C5381B75-20D0-4332-A397-A89C7F59EAD2}"/>
              </a:ext>
            </a:extLst>
          </p:cNvPr>
          <p:cNvSpPr txBox="1"/>
          <p:nvPr/>
        </p:nvSpPr>
        <p:spPr>
          <a:xfrm>
            <a:off x="1189475" y="1525130"/>
            <a:ext cx="165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$601.311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9B5F877-88BA-46B7-B1DE-7A6DECD2C0B4}"/>
              </a:ext>
            </a:extLst>
          </p:cNvPr>
          <p:cNvSpPr txBox="1"/>
          <p:nvPr/>
        </p:nvSpPr>
        <p:spPr>
          <a:xfrm>
            <a:off x="2099512" y="2323084"/>
            <a:ext cx="165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$410.486</a:t>
            </a:r>
          </a:p>
        </p:txBody>
      </p:sp>
    </p:spTree>
    <p:extLst>
      <p:ext uri="{BB962C8B-B14F-4D97-AF65-F5344CB8AC3E}">
        <p14:creationId xmlns:p14="http://schemas.microsoft.com/office/powerpoint/2010/main" val="28994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1E50011-319B-4A1C-9EF5-35ABF20E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47D7-492B-BD44-9398-1E470FAA35B7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xmlns="" id="{EAB48C29-991D-47EC-8C1C-52DAFF3567EA}"/>
              </a:ext>
            </a:extLst>
          </p:cNvPr>
          <p:cNvSpPr/>
          <p:nvPr/>
        </p:nvSpPr>
        <p:spPr>
          <a:xfrm>
            <a:off x="4825072" y="5031374"/>
            <a:ext cx="2581347" cy="839053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Matriculas Carreras Profesionales con alta empleabilidad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E3D43B5-F2FD-491D-BA73-22DE041F7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296606"/>
              </p:ext>
            </p:extLst>
          </p:nvPr>
        </p:nvGraphicFramePr>
        <p:xfrm>
          <a:off x="8605981" y="2740730"/>
          <a:ext cx="2802183" cy="282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C737B6E-524A-425D-B7AA-373A8E854377}"/>
              </a:ext>
            </a:extLst>
          </p:cNvPr>
          <p:cNvSpPr txBox="1"/>
          <p:nvPr/>
        </p:nvSpPr>
        <p:spPr>
          <a:xfrm>
            <a:off x="4218823" y="6611779"/>
            <a:ext cx="438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INE, Casen,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ComunidadMujer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Minieduc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935752-5752-4D3E-8F11-2AC75B1532B7}"/>
              </a:ext>
            </a:extLst>
          </p:cNvPr>
          <p:cNvSpPr txBox="1"/>
          <p:nvPr/>
        </p:nvSpPr>
        <p:spPr>
          <a:xfrm>
            <a:off x="3011793" y="414100"/>
            <a:ext cx="765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Brechas que enfrentamos las mujeres en Chile. 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xmlns="" id="{A19D13E0-948E-42B3-B84F-BE4ACDDD84DF}"/>
              </a:ext>
            </a:extLst>
          </p:cNvPr>
          <p:cNvSpPr/>
          <p:nvPr/>
        </p:nvSpPr>
        <p:spPr>
          <a:xfrm>
            <a:off x="9189808" y="5638959"/>
            <a:ext cx="1940384" cy="430678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Directorios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AC9BB4AC-7255-49DF-BB1C-B64C826B8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910787"/>
              </p:ext>
            </p:extLst>
          </p:nvPr>
        </p:nvGraphicFramePr>
        <p:xfrm>
          <a:off x="4346127" y="2002606"/>
          <a:ext cx="3141538" cy="307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AC14B399-3C88-4CF8-87FD-2CB2DAA1F3E4}"/>
              </a:ext>
            </a:extLst>
          </p:cNvPr>
          <p:cNvSpPr/>
          <p:nvPr/>
        </p:nvSpPr>
        <p:spPr>
          <a:xfrm>
            <a:off x="8531776" y="6381716"/>
            <a:ext cx="270508" cy="26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7001B1B-FD56-470F-BD5D-974A6E1873FD}"/>
              </a:ext>
            </a:extLst>
          </p:cNvPr>
          <p:cNvSpPr txBox="1"/>
          <p:nvPr/>
        </p:nvSpPr>
        <p:spPr>
          <a:xfrm>
            <a:off x="8863726" y="6327433"/>
            <a:ext cx="172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Hombre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ED49A028-FDFA-48E6-B3A6-5363329C852D}"/>
              </a:ext>
            </a:extLst>
          </p:cNvPr>
          <p:cNvSpPr/>
          <p:nvPr/>
        </p:nvSpPr>
        <p:spPr>
          <a:xfrm>
            <a:off x="10021486" y="6376725"/>
            <a:ext cx="270508" cy="260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922DDCA5-B129-4201-99A7-A32B942B3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948362"/>
              </p:ext>
            </p:extLst>
          </p:nvPr>
        </p:nvGraphicFramePr>
        <p:xfrm>
          <a:off x="361995" y="2282223"/>
          <a:ext cx="3061647" cy="328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6 Rectángulo">
            <a:extLst>
              <a:ext uri="{FF2B5EF4-FFF2-40B4-BE49-F238E27FC236}">
                <a16:creationId xmlns:a16="http://schemas.microsoft.com/office/drawing/2014/main" xmlns="" id="{59D6A8FF-3B1F-444F-956F-A71BB8DDFD7A}"/>
              </a:ext>
            </a:extLst>
          </p:cNvPr>
          <p:cNvSpPr/>
          <p:nvPr/>
        </p:nvSpPr>
        <p:spPr>
          <a:xfrm>
            <a:off x="1080345" y="5387334"/>
            <a:ext cx="2147467" cy="682303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Ingresos Propios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A0AB091B-61D9-484D-8983-A27BE0D2EC31}"/>
              </a:ext>
            </a:extLst>
          </p:cNvPr>
          <p:cNvSpPr txBox="1"/>
          <p:nvPr/>
        </p:nvSpPr>
        <p:spPr>
          <a:xfrm>
            <a:off x="10354370" y="6301385"/>
            <a:ext cx="172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</a:t>
            </a:r>
          </a:p>
        </p:txBody>
      </p:sp>
    </p:spTree>
    <p:extLst>
      <p:ext uri="{BB962C8B-B14F-4D97-AF65-F5344CB8AC3E}">
        <p14:creationId xmlns:p14="http://schemas.microsoft.com/office/powerpoint/2010/main" val="4719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">
            <a:extLst>
              <a:ext uri="{FF2B5EF4-FFF2-40B4-BE49-F238E27FC236}">
                <a16:creationId xmlns:a16="http://schemas.microsoft.com/office/drawing/2014/main" xmlns="" id="{1580A9D2-64D1-462D-80EE-D66177EEF72B}"/>
              </a:ext>
            </a:extLst>
          </p:cNvPr>
          <p:cNvSpPr/>
          <p:nvPr/>
        </p:nvSpPr>
        <p:spPr>
          <a:xfrm>
            <a:off x="1001064" y="5517233"/>
            <a:ext cx="5112656" cy="732705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Liderazgo, mujeres</a:t>
            </a:r>
            <a:r>
              <a:rPr lang="es-CL" altLang="es-CL" sz="1600" kern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posiciones de alta responsabilidad.</a:t>
            </a:r>
            <a:endParaRPr lang="es-CL" sz="1600" kern="0" dirty="0">
              <a:solidFill>
                <a:srgbClr val="3232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6 Rectángulo">
            <a:extLst>
              <a:ext uri="{FF2B5EF4-FFF2-40B4-BE49-F238E27FC236}">
                <a16:creationId xmlns:a16="http://schemas.microsoft.com/office/drawing/2014/main" xmlns="" id="{54E43616-0FEA-4C2F-A1DE-A4FA823F0297}"/>
              </a:ext>
            </a:extLst>
          </p:cNvPr>
          <p:cNvSpPr/>
          <p:nvPr/>
        </p:nvSpPr>
        <p:spPr>
          <a:xfrm>
            <a:off x="1001063" y="3260165"/>
            <a:ext cx="5112657" cy="732705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Autonomía de la mujer, con especial foco en la autonomía económica. </a:t>
            </a:r>
          </a:p>
        </p:txBody>
      </p:sp>
      <p:sp>
        <p:nvSpPr>
          <p:cNvPr id="27" name="4 Rectángulo">
            <a:extLst>
              <a:ext uri="{FF2B5EF4-FFF2-40B4-BE49-F238E27FC236}">
                <a16:creationId xmlns:a16="http://schemas.microsoft.com/office/drawing/2014/main" xmlns="" id="{B27ADE51-93C2-4603-A864-7D62BA73EAB1}"/>
              </a:ext>
            </a:extLst>
          </p:cNvPr>
          <p:cNvSpPr/>
          <p:nvPr/>
        </p:nvSpPr>
        <p:spPr>
          <a:xfrm>
            <a:off x="1001063" y="2284363"/>
            <a:ext cx="5112658" cy="732705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Igualdad de derechos y obligaciones para mujeres y hombres.</a:t>
            </a:r>
          </a:p>
        </p:txBody>
      </p:sp>
      <p:sp>
        <p:nvSpPr>
          <p:cNvPr id="31" name="6 Rectángulo">
            <a:extLst>
              <a:ext uri="{FF2B5EF4-FFF2-40B4-BE49-F238E27FC236}">
                <a16:creationId xmlns:a16="http://schemas.microsoft.com/office/drawing/2014/main" xmlns="" id="{0319299F-F9CC-46DC-88B8-18501729361D}"/>
              </a:ext>
            </a:extLst>
          </p:cNvPr>
          <p:cNvSpPr/>
          <p:nvPr/>
        </p:nvSpPr>
        <p:spPr>
          <a:xfrm>
            <a:off x="1001063" y="4366295"/>
            <a:ext cx="5112657" cy="732705"/>
          </a:xfrm>
          <a:prstGeom prst="rect">
            <a:avLst/>
          </a:prstGeom>
          <a:solidFill>
            <a:srgbClr val="C8C8C8"/>
          </a:solidFill>
          <a:ln w="28575" cap="flat" cmpd="sng" algn="ctr">
            <a:noFill/>
            <a:prstDash val="solid"/>
            <a:miter lim="800000"/>
            <a:tailEnd type="oval" w="lg" len="lg"/>
          </a:ln>
          <a:effectLst/>
        </p:spPr>
        <p:txBody>
          <a:bodyPr lIns="396000" tIns="72000" rIns="108000" bIns="72000" rtlCol="0" anchor="ctr"/>
          <a:lstStyle/>
          <a:p>
            <a:pPr eaLnBrk="0" hangingPunct="0">
              <a:defRPr/>
            </a:pPr>
            <a:r>
              <a:rPr lang="es-CL" sz="1600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Tolerancia cero a la violencia contra la mujer, en todas sus formas.</a:t>
            </a:r>
          </a:p>
        </p:txBody>
      </p:sp>
      <p:sp>
        <p:nvSpPr>
          <p:cNvPr id="28" name="3 Elipse">
            <a:extLst>
              <a:ext uri="{FF2B5EF4-FFF2-40B4-BE49-F238E27FC236}">
                <a16:creationId xmlns:a16="http://schemas.microsoft.com/office/drawing/2014/main" xmlns="" id="{061AD985-5254-4315-A36A-C44E341EFA5C}"/>
              </a:ext>
            </a:extLst>
          </p:cNvPr>
          <p:cNvSpPr/>
          <p:nvPr/>
        </p:nvSpPr>
        <p:spPr>
          <a:xfrm>
            <a:off x="757038" y="5670300"/>
            <a:ext cx="324196" cy="32419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FFFF"/>
            </a:solidFill>
            <a:prstDash val="solid"/>
            <a:miter lim="800000"/>
            <a:tailEnd type="oval" w="lg" len="lg"/>
          </a:ln>
          <a:effectLst/>
        </p:spPr>
        <p:txBody>
          <a:bodyPr wrap="none" lIns="108000" tIns="72000" rIns="108000" bIns="72000" rtlCol="0" anchor="ctr"/>
          <a:lstStyle/>
          <a:p>
            <a:pPr algn="ctr" eaLnBrk="0" hangingPunct="0">
              <a:defRPr/>
            </a:pPr>
            <a:r>
              <a:rPr lang="es-CL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9" name="7 Elipse">
            <a:extLst>
              <a:ext uri="{FF2B5EF4-FFF2-40B4-BE49-F238E27FC236}">
                <a16:creationId xmlns:a16="http://schemas.microsoft.com/office/drawing/2014/main" xmlns="" id="{07957AAE-88FE-419A-A7FE-CFAE98FBCE6E}"/>
              </a:ext>
            </a:extLst>
          </p:cNvPr>
          <p:cNvSpPr/>
          <p:nvPr/>
        </p:nvSpPr>
        <p:spPr>
          <a:xfrm>
            <a:off x="757038" y="3431670"/>
            <a:ext cx="324196" cy="32419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FFFF"/>
            </a:solidFill>
            <a:prstDash val="solid"/>
            <a:miter lim="800000"/>
            <a:tailEnd type="oval" w="lg" len="lg"/>
          </a:ln>
          <a:effectLst/>
        </p:spPr>
        <p:txBody>
          <a:bodyPr wrap="none" lIns="108000" tIns="72000" rIns="108000" bIns="72000" rtlCol="0" anchor="ctr"/>
          <a:lstStyle/>
          <a:p>
            <a:pPr algn="ctr" eaLnBrk="0" hangingPunct="0">
              <a:defRPr/>
            </a:pPr>
            <a:r>
              <a:rPr lang="es-CL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0" name="5 Elipse">
            <a:extLst>
              <a:ext uri="{FF2B5EF4-FFF2-40B4-BE49-F238E27FC236}">
                <a16:creationId xmlns:a16="http://schemas.microsoft.com/office/drawing/2014/main" xmlns="" id="{C94432A2-DBC1-4619-8871-C879EFFDF86A}"/>
              </a:ext>
            </a:extLst>
          </p:cNvPr>
          <p:cNvSpPr/>
          <p:nvPr/>
        </p:nvSpPr>
        <p:spPr>
          <a:xfrm>
            <a:off x="757038" y="2488617"/>
            <a:ext cx="324196" cy="32419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FFFF"/>
            </a:solidFill>
            <a:prstDash val="solid"/>
            <a:miter lim="800000"/>
            <a:tailEnd type="oval" w="lg" len="lg"/>
          </a:ln>
          <a:effectLst/>
        </p:spPr>
        <p:txBody>
          <a:bodyPr wrap="none" lIns="108000" tIns="72000" rIns="108000" bIns="72000" rtlCol="0" anchor="ctr"/>
          <a:lstStyle/>
          <a:p>
            <a:pPr algn="ctr" eaLnBrk="0" hangingPunct="0">
              <a:defRPr/>
            </a:pPr>
            <a:r>
              <a:rPr lang="es-CL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" name="7 Elipse">
            <a:extLst>
              <a:ext uri="{FF2B5EF4-FFF2-40B4-BE49-F238E27FC236}">
                <a16:creationId xmlns:a16="http://schemas.microsoft.com/office/drawing/2014/main" xmlns="" id="{D756D8B7-1825-4F4F-B904-AF9F57BAD59A}"/>
              </a:ext>
            </a:extLst>
          </p:cNvPr>
          <p:cNvSpPr/>
          <p:nvPr/>
        </p:nvSpPr>
        <p:spPr>
          <a:xfrm>
            <a:off x="757038" y="4606326"/>
            <a:ext cx="324196" cy="32419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FFFF"/>
            </a:solidFill>
            <a:prstDash val="solid"/>
            <a:miter lim="800000"/>
            <a:tailEnd type="oval" w="lg" len="lg"/>
          </a:ln>
          <a:effectLst/>
        </p:spPr>
        <p:txBody>
          <a:bodyPr wrap="none" lIns="108000" tIns="72000" rIns="108000" bIns="72000" rtlCol="0" anchor="ctr"/>
          <a:lstStyle/>
          <a:p>
            <a:pPr algn="ctr" eaLnBrk="0" hangingPunct="0">
              <a:defRPr/>
            </a:pPr>
            <a:r>
              <a:rPr lang="es-CL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CA1325D-6EED-49E3-965F-4E1668305257}"/>
              </a:ext>
            </a:extLst>
          </p:cNvPr>
          <p:cNvSpPr/>
          <p:nvPr/>
        </p:nvSpPr>
        <p:spPr>
          <a:xfrm>
            <a:off x="1479528" y="1121407"/>
            <a:ext cx="408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de Gobierno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kern="0" dirty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2018-2022</a:t>
            </a:r>
            <a:endParaRPr lang="es-MX" sz="2400" dirty="0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AEB71A8-0D92-46D9-9798-472BA312BC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r="8053"/>
          <a:stretch/>
        </p:blipFill>
        <p:spPr>
          <a:xfrm>
            <a:off x="7017488" y="146255"/>
            <a:ext cx="4976038" cy="657522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1AD251-E138-4312-A311-DCEAA55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647D7-492B-BD44-9398-1E470FAA35B7}" type="slidenum">
              <a:rPr lang="es-ES"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dirty="0"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9E1DA-3D5F-471F-A38F-D9832B4F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47D7-492B-BD44-9398-1E470FAA35B7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39B391A5-72D0-409A-BEAA-A848C982F8A5}"/>
              </a:ext>
            </a:extLst>
          </p:cNvPr>
          <p:cNvSpPr txBox="1">
            <a:spLocks/>
          </p:cNvSpPr>
          <p:nvPr/>
        </p:nvSpPr>
        <p:spPr>
          <a:xfrm>
            <a:off x="410062" y="1267405"/>
            <a:ext cx="4300161" cy="2379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 smtClean="0"/>
              <a:t>“</a:t>
            </a:r>
            <a:r>
              <a:rPr lang="es-CL" sz="3200" b="1" i="1" dirty="0" smtClean="0"/>
              <a:t>La </a:t>
            </a:r>
            <a:r>
              <a:rPr lang="es-CL" sz="3200" b="1" i="1" dirty="0"/>
              <a:t>familia se descuida si la mujer tiene un trabajo de tiempo </a:t>
            </a:r>
            <a:r>
              <a:rPr lang="es-CL" sz="3200" b="1" i="1" dirty="0" smtClean="0"/>
              <a:t>completo</a:t>
            </a:r>
            <a:r>
              <a:rPr lang="es-CL" sz="3200" b="1" dirty="0" smtClean="0"/>
              <a:t>…”</a:t>
            </a:r>
            <a:endParaRPr lang="es-CL" sz="32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645CE40-B3C8-493F-91AD-3507450E4424}"/>
              </a:ext>
            </a:extLst>
          </p:cNvPr>
          <p:cNvSpPr/>
          <p:nvPr/>
        </p:nvSpPr>
        <p:spPr>
          <a:xfrm>
            <a:off x="3185160" y="651509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FUENTE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Encuesta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Bicentenario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MX" sz="1600" dirty="0">
              <a:solidFill>
                <a:schemeClr val="bg1">
                  <a:lumMod val="50000"/>
                </a:schemeClr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945878"/>
              </p:ext>
            </p:extLst>
          </p:nvPr>
        </p:nvGraphicFramePr>
        <p:xfrm>
          <a:off x="4125432" y="1660810"/>
          <a:ext cx="7825564" cy="443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2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E792D8-7425-4F60-B6BE-8D561431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D969983A-31CD-4964-830E-8EC0679CF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136" y="-804885"/>
            <a:ext cx="13685963" cy="800420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A97D5A-F79F-413B-ACD2-221F3B15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47D7-492B-BD44-9398-1E470FAA35B7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BE0FA09-F1BB-454C-B6B6-44EA1849E466}"/>
              </a:ext>
            </a:extLst>
          </p:cNvPr>
          <p:cNvSpPr txBox="1"/>
          <p:nvPr/>
        </p:nvSpPr>
        <p:spPr>
          <a:xfrm>
            <a:off x="6376525" y="47543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Madres en Chile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5BBD146-FD38-4FD0-944C-DEE3C6FA7F73}"/>
              </a:ext>
            </a:extLst>
          </p:cNvPr>
          <p:cNvSpPr/>
          <p:nvPr/>
        </p:nvSpPr>
        <p:spPr>
          <a:xfrm>
            <a:off x="6376525" y="6309528"/>
            <a:ext cx="2821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Fuente: </a:t>
            </a:r>
            <a:r>
              <a:rPr lang="es-MX" sz="1400" dirty="0" err="1"/>
              <a:t>Gfk</a:t>
            </a:r>
            <a:r>
              <a:rPr lang="es-MX" sz="1400" dirty="0"/>
              <a:t>-Adimark &amp;Ripley (2018)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5392F569-48D9-4874-A23E-B61DCC8DB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32295"/>
              </p:ext>
            </p:extLst>
          </p:nvPr>
        </p:nvGraphicFramePr>
        <p:xfrm>
          <a:off x="5419556" y="1276289"/>
          <a:ext cx="6846570" cy="492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8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52405E0-7B16-4041-ABCB-132E564B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47D7-492B-BD44-9398-1E470FAA35B7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161F1A8-FE29-42C1-A06F-170187207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t="57887" r="-601" b="-584"/>
          <a:stretch/>
        </p:blipFill>
        <p:spPr>
          <a:xfrm>
            <a:off x="3613531" y="4458787"/>
            <a:ext cx="6431991" cy="20801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58E1A81-596D-4D10-90DC-F70F4C57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4" y="604153"/>
            <a:ext cx="6355564" cy="4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8673142-D8EA-4E6E-9DC4-9E462E5F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26"/>
            <a:ext cx="12089219" cy="66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341</Words>
  <Application>Microsoft Office PowerPoint</Application>
  <PresentationFormat>Personalizado</PresentationFormat>
  <Paragraphs>72</Paragraphs>
  <Slides>11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Presentación de PowerPoint</vt:lpstr>
      <vt:lpstr>Participación en Fuerza Laboral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 de Participación Mujeres en el Mercado Laboral. 2010-2018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</dc:title>
  <dc:creator>Antonia Vinagre Grez</dc:creator>
  <cp:lastModifiedBy>1</cp:lastModifiedBy>
  <cp:revision>35</cp:revision>
  <dcterms:created xsi:type="dcterms:W3CDTF">2018-05-07T15:05:43Z</dcterms:created>
  <dcterms:modified xsi:type="dcterms:W3CDTF">2018-05-10T10:36:29Z</dcterms:modified>
</cp:coreProperties>
</file>